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0"/>
  </p:notesMasterIdLst>
  <p:sldIdLst>
    <p:sldId id="256" r:id="rId2"/>
    <p:sldId id="257" r:id="rId3"/>
    <p:sldId id="311" r:id="rId4"/>
    <p:sldId id="298" r:id="rId5"/>
    <p:sldId id="294" r:id="rId6"/>
    <p:sldId id="319" r:id="rId7"/>
    <p:sldId id="301" r:id="rId8"/>
    <p:sldId id="329" r:id="rId9"/>
    <p:sldId id="322" r:id="rId10"/>
    <p:sldId id="323" r:id="rId11"/>
    <p:sldId id="326" r:id="rId12"/>
    <p:sldId id="327" r:id="rId13"/>
    <p:sldId id="328" r:id="rId14"/>
    <p:sldId id="324" r:id="rId15"/>
    <p:sldId id="325" r:id="rId16"/>
    <p:sldId id="307" r:id="rId17"/>
    <p:sldId id="297" r:id="rId18"/>
    <p:sldId id="269" r:id="rId19"/>
    <p:sldId id="270" r:id="rId20"/>
    <p:sldId id="271" r:id="rId21"/>
    <p:sldId id="272" r:id="rId22"/>
    <p:sldId id="273" r:id="rId23"/>
    <p:sldId id="274" r:id="rId24"/>
    <p:sldId id="260" r:id="rId25"/>
    <p:sldId id="261" r:id="rId26"/>
    <p:sldId id="262" r:id="rId27"/>
    <p:sldId id="263" r:id="rId28"/>
    <p:sldId id="264" r:id="rId29"/>
    <p:sldId id="318" r:id="rId30"/>
    <p:sldId id="267" r:id="rId31"/>
    <p:sldId id="268" r:id="rId32"/>
    <p:sldId id="330" r:id="rId33"/>
    <p:sldId id="290" r:id="rId34"/>
    <p:sldId id="293" r:id="rId35"/>
    <p:sldId id="316" r:id="rId36"/>
    <p:sldId id="309" r:id="rId37"/>
    <p:sldId id="317" r:id="rId38"/>
    <p:sldId id="348" r:id="rId39"/>
    <p:sldId id="349" r:id="rId40"/>
    <p:sldId id="331" r:id="rId41"/>
    <p:sldId id="332" r:id="rId42"/>
    <p:sldId id="333" r:id="rId43"/>
    <p:sldId id="334" r:id="rId44"/>
    <p:sldId id="344" r:id="rId45"/>
    <p:sldId id="346" r:id="rId46"/>
    <p:sldId id="345" r:id="rId47"/>
    <p:sldId id="347" r:id="rId48"/>
    <p:sldId id="335" r:id="rId49"/>
    <p:sldId id="336" r:id="rId50"/>
    <p:sldId id="337" r:id="rId51"/>
    <p:sldId id="338" r:id="rId52"/>
    <p:sldId id="339" r:id="rId53"/>
    <p:sldId id="340" r:id="rId54"/>
    <p:sldId id="312" r:id="rId55"/>
    <p:sldId id="314" r:id="rId56"/>
    <p:sldId id="315" r:id="rId57"/>
    <p:sldId id="310" r:id="rId58"/>
    <p:sldId id="308"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onsolas" panose="020B0609020204030204" pitchFamily="49" charset="0"/>
      <p:regular r:id="rId65"/>
      <p:bold r:id="rId66"/>
      <p:italic r:id="rId67"/>
      <p:boldItalic r:id="rId68"/>
    </p:embeddedFont>
    <p:embeddedFont>
      <p:font typeface="Playfair Display" panose="020B0604020202020204" charset="0"/>
      <p:regular r:id="rId69"/>
      <p:bold r:id="rId70"/>
      <p:italic r:id="rId71"/>
      <p:boldItalic r:id="rId72"/>
    </p:embeddedFont>
    <p:embeddedFont>
      <p:font typeface="Raleway Light"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687A9-448E-476E-A0C0-3782B2B46290}">
  <a:tblStyle styleId="{36B687A9-448E-476E-A0C0-3782B2B4629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4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Google Shape;8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565909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dpi="0" rotWithShape="1">
          <a:blip r:embed="rId2">
            <a:lum/>
          </a:blip>
          <a:srcRect/>
          <a:stretch>
            <a:fillRect t="-39000" b="-39000"/>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lstStyle>
            <a:lvl1pPr lvl="0" algn="l">
              <a:spcBef>
                <a:spcPts val="0"/>
              </a:spcBef>
              <a:spcAft>
                <a:spcPts val="0"/>
              </a:spcAft>
              <a:buClr>
                <a:srgbClr val="FFFFFF"/>
              </a:buClr>
              <a:buSzPts val="4800"/>
              <a:buNone/>
              <a:defRPr sz="4800">
                <a:solidFill>
                  <a:srgbClr val="FFFFFF"/>
                </a:solidFill>
              </a:defRPr>
            </a:lvl1pPr>
            <a:lvl2pPr lvl="1" algn="l">
              <a:spcBef>
                <a:spcPts val="0"/>
              </a:spcBef>
              <a:spcAft>
                <a:spcPts val="0"/>
              </a:spcAft>
              <a:buClr>
                <a:srgbClr val="FFFFFF"/>
              </a:buClr>
              <a:buSzPts val="4800"/>
              <a:buNone/>
              <a:defRPr sz="4800">
                <a:solidFill>
                  <a:srgbClr val="FFFFFF"/>
                </a:solidFill>
              </a:defRPr>
            </a:lvl2pPr>
            <a:lvl3pPr lvl="2" algn="l">
              <a:spcBef>
                <a:spcPts val="0"/>
              </a:spcBef>
              <a:spcAft>
                <a:spcPts val="0"/>
              </a:spcAft>
              <a:buClr>
                <a:srgbClr val="FFFFFF"/>
              </a:buClr>
              <a:buSzPts val="4800"/>
              <a:buNone/>
              <a:defRPr sz="4800">
                <a:solidFill>
                  <a:srgbClr val="FFFFFF"/>
                </a:solidFill>
              </a:defRPr>
            </a:lvl3pPr>
            <a:lvl4pPr lvl="3" algn="l">
              <a:spcBef>
                <a:spcPts val="0"/>
              </a:spcBef>
              <a:spcAft>
                <a:spcPts val="0"/>
              </a:spcAft>
              <a:buClr>
                <a:srgbClr val="FFFFFF"/>
              </a:buClr>
              <a:buSzPts val="4800"/>
              <a:buNone/>
              <a:defRPr sz="4800">
                <a:solidFill>
                  <a:srgbClr val="FFFFFF"/>
                </a:solidFill>
              </a:defRPr>
            </a:lvl4pPr>
            <a:lvl5pPr lvl="4" algn="l">
              <a:spcBef>
                <a:spcPts val="0"/>
              </a:spcBef>
              <a:spcAft>
                <a:spcPts val="0"/>
              </a:spcAft>
              <a:buClr>
                <a:srgbClr val="FFFFFF"/>
              </a:buClr>
              <a:buSzPts val="4800"/>
              <a:buNone/>
              <a:defRPr sz="4800">
                <a:solidFill>
                  <a:srgbClr val="FFFFFF"/>
                </a:solidFill>
              </a:defRPr>
            </a:lvl5pPr>
            <a:lvl6pPr lvl="5" algn="l">
              <a:spcBef>
                <a:spcPts val="0"/>
              </a:spcBef>
              <a:spcAft>
                <a:spcPts val="0"/>
              </a:spcAft>
              <a:buClr>
                <a:srgbClr val="FFFFFF"/>
              </a:buClr>
              <a:buSzPts val="4800"/>
              <a:buNone/>
              <a:defRPr sz="4800">
                <a:solidFill>
                  <a:srgbClr val="FFFFFF"/>
                </a:solidFill>
              </a:defRPr>
            </a:lvl6pPr>
            <a:lvl7pPr lvl="6" algn="l">
              <a:spcBef>
                <a:spcPts val="0"/>
              </a:spcBef>
              <a:spcAft>
                <a:spcPts val="0"/>
              </a:spcAft>
              <a:buClr>
                <a:srgbClr val="FFFFFF"/>
              </a:buClr>
              <a:buSzPts val="4800"/>
              <a:buNone/>
              <a:defRPr sz="4800">
                <a:solidFill>
                  <a:srgbClr val="FFFFFF"/>
                </a:solidFill>
              </a:defRPr>
            </a:lvl7pPr>
            <a:lvl8pPr lvl="7" algn="l">
              <a:spcBef>
                <a:spcPts val="0"/>
              </a:spcBef>
              <a:spcAft>
                <a:spcPts val="0"/>
              </a:spcAft>
              <a:buClr>
                <a:srgbClr val="FFFFFF"/>
              </a:buClr>
              <a:buSzPts val="4800"/>
              <a:buNone/>
              <a:defRPr sz="4800">
                <a:solidFill>
                  <a:srgbClr val="FFFFFF"/>
                </a:solidFill>
              </a:defRPr>
            </a:lvl8pPr>
            <a:lvl9pPr lvl="8" algn="l">
              <a:spcBef>
                <a:spcPts val="0"/>
              </a:spcBef>
              <a:spcAft>
                <a:spcPts val="0"/>
              </a:spcAft>
              <a:buClr>
                <a:srgbClr val="FFFFFF"/>
              </a:buClr>
              <a:buSzPts val="4800"/>
              <a:buNone/>
              <a:defRPr sz="4800">
                <a:solidFill>
                  <a:srgbClr val="FFFFFF"/>
                </a:solidFill>
              </a:defRPr>
            </a:lvl9pPr>
          </a:lstStyle>
          <a:p>
            <a:endParaRPr/>
          </a:p>
        </p:txBody>
      </p:sp>
      <p:sp>
        <p:nvSpPr>
          <p:cNvPr id="11" name="Google Shape;11;p2"/>
          <p:cNvSpPr/>
          <p:nvPr/>
        </p:nvSpPr>
        <p:spPr>
          <a:xfrm rot="-5400000">
            <a:off x="4466275" y="-1238838"/>
            <a:ext cx="211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rot="10800000" flipH="1">
            <a:off x="0" y="3420048"/>
            <a:ext cx="9144000" cy="173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dpi="0" rotWithShape="1">
          <a:blip r:embed="rId2">
            <a:lum/>
          </a:blip>
          <a:srcRect/>
          <a:stretch>
            <a:fillRect t="-39000" b="-39000"/>
          </a:stretch>
        </a:blipFill>
        <a:effectLst/>
      </p:bgPr>
    </p:bg>
    <p:spTree>
      <p:nvGrpSpPr>
        <p:cNvPr id="1" name="Shape 13"/>
        <p:cNvGrpSpPr/>
        <p:nvPr/>
      </p:nvGrpSpPr>
      <p:grpSpPr>
        <a:xfrm>
          <a:off x="0" y="0"/>
          <a:ext cx="0" cy="0"/>
          <a:chOff x="0" y="0"/>
          <a:chExt cx="0" cy="0"/>
        </a:xfrm>
      </p:grpSpPr>
      <p:sp>
        <p:nvSpPr>
          <p:cNvPr id="14" name="Google Shape;14;p3"/>
          <p:cNvSpPr/>
          <p:nvPr/>
        </p:nvSpPr>
        <p:spPr>
          <a:xfrm rot="-5400000">
            <a:off x="4497775" y="-2041588"/>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 name="Google Shape;15;p3"/>
          <p:cNvSpPr/>
          <p:nvPr/>
        </p:nvSpPr>
        <p:spPr>
          <a:xfrm rot="10800000" flipH="1">
            <a:off x="0" y="2571593"/>
            <a:ext cx="9144000" cy="2571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3"/>
          <p:cNvSpPr txBox="1">
            <a:spLocks noGrp="1"/>
          </p:cNvSpPr>
          <p:nvPr>
            <p:ph type="ctrTitle"/>
          </p:nvPr>
        </p:nvSpPr>
        <p:spPr>
          <a:xfrm>
            <a:off x="685800" y="3031150"/>
            <a:ext cx="4558200" cy="1159800"/>
          </a:xfrm>
          <a:prstGeom prst="rect">
            <a:avLst/>
          </a:prstGeom>
        </p:spPr>
        <p:txBody>
          <a:bodyPr spcFirstLastPara="1" wrap="square" lIns="91425" tIns="91425" rIns="91425" bIns="91425" anchor="ctr" anchorCtr="0"/>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685800" y="4135454"/>
            <a:ext cx="45582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26;p5"/>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 name="Google Shape;27;p5"/>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5"/>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9" name="Google Shape;29;p5"/>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30" name="Google Shape;30;p5"/>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sz="32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dirty="0"/>
          </a:p>
        </p:txBody>
      </p:sp>
      <p:sp>
        <p:nvSpPr>
          <p:cNvPr id="31" name="Google Shape;31;p5"/>
          <p:cNvSpPr txBox="1">
            <a:spLocks noGrp="1"/>
          </p:cNvSpPr>
          <p:nvPr>
            <p:ph type="body" idx="1"/>
          </p:nvPr>
        </p:nvSpPr>
        <p:spPr>
          <a:xfrm>
            <a:off x="-126" y="1352327"/>
            <a:ext cx="9143999" cy="3123073"/>
          </a:xfrm>
          <a:prstGeom prst="rect">
            <a:avLst/>
          </a:prstGeom>
        </p:spPr>
        <p:txBody>
          <a:bodyPr spcFirstLastPara="1" wrap="square" lIns="91425" tIns="91425" rIns="91425" bIns="91425" anchor="t" anchorCtr="0"/>
          <a:lstStyle>
            <a:lvl1pPr marL="457200" lvl="0" indent="-330200">
              <a:lnSpc>
                <a:spcPct val="100000"/>
              </a:lnSpc>
              <a:spcBef>
                <a:spcPts val="600"/>
              </a:spcBef>
              <a:spcAft>
                <a:spcPts val="0"/>
              </a:spcAft>
              <a:buSzPts val="1600"/>
              <a:buFont typeface="Arial" panose="020B0604020202020204" pitchFamily="34" charset="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dirty="0"/>
          </a:p>
        </p:txBody>
      </p:sp>
      <p:sp>
        <p:nvSpPr>
          <p:cNvPr id="32" name="Google Shape;32;p5"/>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0" name="Picture 2" descr="Tandem">
            <a:extLst>
              <a:ext uri="{FF2B5EF4-FFF2-40B4-BE49-F238E27FC236}">
                <a16:creationId xmlns:a16="http://schemas.microsoft.com/office/drawing/2014/main" id="{04D24453-10A3-4E6E-A5A1-7484FB288BD5}"/>
              </a:ext>
            </a:extLst>
          </p:cNvPr>
          <p:cNvPicPr>
            <a:picLocks noChangeAspect="1" noChangeArrowheads="1"/>
          </p:cNvPicPr>
          <p:nvPr userDrawn="1"/>
        </p:nvPicPr>
        <p:blipFill>
          <a:blip r:embed="rId2">
            <a:biLevel thresh="75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27" name="Group 26"/>
          <p:cNvGrpSpPr/>
          <p:nvPr/>
        </p:nvGrpSpPr>
        <p:grpSpPr>
          <a:xfrm>
            <a:off x="1" y="457201"/>
            <a:ext cx="9161969" cy="1257776"/>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EFCA61-1346-4DAB-A71C-A9642C782162}" type="slidenum">
              <a:rPr lang="en-US" smtClean="0"/>
              <a:pPr/>
              <a:t>‹#›</a:t>
            </a:fld>
            <a:endParaRPr lang="en-US"/>
          </a:p>
        </p:txBody>
      </p:sp>
    </p:spTree>
    <p:extLst>
      <p:ext uri="{BB962C8B-B14F-4D97-AF65-F5344CB8AC3E}">
        <p14:creationId xmlns:p14="http://schemas.microsoft.com/office/powerpoint/2010/main" val="416302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grpSp>
        <p:nvGrpSpPr>
          <p:cNvPr id="18" name="Group 17"/>
          <p:cNvGrpSpPr/>
          <p:nvPr/>
        </p:nvGrpSpPr>
        <p:grpSpPr>
          <a:xfrm>
            <a:off x="1" y="2046325"/>
            <a:ext cx="9161969" cy="1257776"/>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bwMode="ltGray">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2152421"/>
            <a:ext cx="6889150"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31639" y="3174129"/>
            <a:ext cx="6889150"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65810" y="4452141"/>
            <a:ext cx="2057400" cy="273844"/>
          </a:xfrm>
        </p:spPr>
        <p:txBody>
          <a:bodyPr/>
          <a:lstStyle/>
          <a:p>
            <a:endParaRPr lang="en-US"/>
          </a:p>
        </p:txBody>
      </p:sp>
      <p:sp>
        <p:nvSpPr>
          <p:cNvPr id="5" name="Footer Placeholder 4"/>
          <p:cNvSpPr>
            <a:spLocks noGrp="1"/>
          </p:cNvSpPr>
          <p:nvPr>
            <p:ph type="ftr" sz="quarter" idx="11"/>
          </p:nvPr>
        </p:nvSpPr>
        <p:spPr>
          <a:xfrm>
            <a:off x="533401" y="4452142"/>
            <a:ext cx="4834673" cy="273844"/>
          </a:xfrm>
        </p:spPr>
        <p:txBody>
          <a:bodyPr/>
          <a:lstStyle/>
          <a:p>
            <a:endParaRPr lang="en-US"/>
          </a:p>
        </p:txBody>
      </p:sp>
      <p:sp>
        <p:nvSpPr>
          <p:cNvPr id="6" name="Slide Number Placeholder 5"/>
          <p:cNvSpPr>
            <a:spLocks noGrp="1"/>
          </p:cNvSpPr>
          <p:nvPr>
            <p:ph type="sldNum" sz="quarter" idx="12"/>
          </p:nvPr>
        </p:nvSpPr>
        <p:spPr>
          <a:xfrm>
            <a:off x="7856438" y="2152422"/>
            <a:ext cx="1149836" cy="818092"/>
          </a:xfrm>
        </p:spPr>
        <p:txBody>
          <a:bodyPr/>
          <a:lstStyle/>
          <a:p>
            <a:fld id="{4C1A1E9D-D388-4459-BA78-9D0C2862C1ED}" type="slidenum">
              <a:rPr lang="en-US" smtClean="0"/>
              <a:pPr/>
              <a:t>‹#›</a:t>
            </a:fld>
            <a:endParaRPr lang="en-US"/>
          </a:p>
        </p:txBody>
      </p:sp>
    </p:spTree>
    <p:extLst>
      <p:ext uri="{BB962C8B-B14F-4D97-AF65-F5344CB8AC3E}">
        <p14:creationId xmlns:p14="http://schemas.microsoft.com/office/powerpoint/2010/main" val="2399139691"/>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tx2">
            <a:lumMod val="75000"/>
            <a:alpha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593575" y="4813750"/>
            <a:ext cx="7956600" cy="329700"/>
          </a:xfrm>
          <a:prstGeom prst="rect">
            <a:avLst/>
          </a:prstGeom>
          <a:noFill/>
          <a:ln>
            <a:noFill/>
          </a:ln>
        </p:spPr>
        <p:txBody>
          <a:bodyPr spcFirstLastPara="1" wrap="square" lIns="91425" tIns="91425" rIns="91425" bIns="91425" anchor="ctr" anchorCtr="0">
            <a:noAutofit/>
          </a:bodyPr>
          <a:lstStyle>
            <a:lvl1pPr lvl="0" algn="ctr">
              <a:buNone/>
              <a:defRPr sz="1000">
                <a:solidFill>
                  <a:srgbClr val="666666"/>
                </a:solidFill>
                <a:latin typeface="Playfair Display"/>
                <a:ea typeface="Playfair Display"/>
                <a:cs typeface="Playfair Display"/>
                <a:sym typeface="Playfair Display"/>
              </a:defRPr>
            </a:lvl1pPr>
            <a:lvl2pPr lvl="1" algn="ctr">
              <a:buNone/>
              <a:defRPr sz="1000">
                <a:solidFill>
                  <a:srgbClr val="666666"/>
                </a:solidFill>
                <a:latin typeface="Playfair Display"/>
                <a:ea typeface="Playfair Display"/>
                <a:cs typeface="Playfair Display"/>
                <a:sym typeface="Playfair Display"/>
              </a:defRPr>
            </a:lvl2pPr>
            <a:lvl3pPr lvl="2" algn="ctr">
              <a:buNone/>
              <a:defRPr sz="1000">
                <a:solidFill>
                  <a:srgbClr val="666666"/>
                </a:solidFill>
                <a:latin typeface="Playfair Display"/>
                <a:ea typeface="Playfair Display"/>
                <a:cs typeface="Playfair Display"/>
                <a:sym typeface="Playfair Display"/>
              </a:defRPr>
            </a:lvl3pPr>
            <a:lvl4pPr lvl="3" algn="ctr">
              <a:buNone/>
              <a:defRPr sz="1000">
                <a:solidFill>
                  <a:srgbClr val="666666"/>
                </a:solidFill>
                <a:latin typeface="Playfair Display"/>
                <a:ea typeface="Playfair Display"/>
                <a:cs typeface="Playfair Display"/>
                <a:sym typeface="Playfair Display"/>
              </a:defRPr>
            </a:lvl4pPr>
            <a:lvl5pPr lvl="4" algn="ctr">
              <a:buNone/>
              <a:defRPr sz="1000">
                <a:solidFill>
                  <a:srgbClr val="666666"/>
                </a:solidFill>
                <a:latin typeface="Playfair Display"/>
                <a:ea typeface="Playfair Display"/>
                <a:cs typeface="Playfair Display"/>
                <a:sym typeface="Playfair Display"/>
              </a:defRPr>
            </a:lvl5pPr>
            <a:lvl6pPr lvl="5" algn="ctr">
              <a:buNone/>
              <a:defRPr sz="1000">
                <a:solidFill>
                  <a:srgbClr val="666666"/>
                </a:solidFill>
                <a:latin typeface="Playfair Display"/>
                <a:ea typeface="Playfair Display"/>
                <a:cs typeface="Playfair Display"/>
                <a:sym typeface="Playfair Display"/>
              </a:defRPr>
            </a:lvl6pPr>
            <a:lvl7pPr lvl="6" algn="ctr">
              <a:buNone/>
              <a:defRPr sz="1000">
                <a:solidFill>
                  <a:srgbClr val="666666"/>
                </a:solidFill>
                <a:latin typeface="Playfair Display"/>
                <a:ea typeface="Playfair Display"/>
                <a:cs typeface="Playfair Display"/>
                <a:sym typeface="Playfair Display"/>
              </a:defRPr>
            </a:lvl7pPr>
            <a:lvl8pPr lvl="7" algn="ctr">
              <a:buNone/>
              <a:defRPr sz="1000">
                <a:solidFill>
                  <a:srgbClr val="666666"/>
                </a:solidFill>
                <a:latin typeface="Playfair Display"/>
                <a:ea typeface="Playfair Display"/>
                <a:cs typeface="Playfair Display"/>
                <a:sym typeface="Playfair Display"/>
              </a:defRPr>
            </a:lvl8pPr>
            <a:lvl9pPr lvl="8" algn="ctr">
              <a:buNone/>
              <a:defRPr sz="1000">
                <a:solidFill>
                  <a:srgbClr val="666666"/>
                </a:solidFill>
                <a:latin typeface="Playfair Display"/>
                <a:ea typeface="Playfair Display"/>
                <a:cs typeface="Playfair Display"/>
                <a:sym typeface="Playfair Display"/>
              </a:defRPr>
            </a:lvl9pPr>
          </a:lstStyle>
          <a:p>
            <a:pPr marL="0" lvl="0" indent="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593575" y="0"/>
            <a:ext cx="7956600" cy="6762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endParaRPr dirty="0"/>
          </a:p>
        </p:txBody>
      </p:sp>
      <p:sp>
        <p:nvSpPr>
          <p:cNvPr id="8" name="Google Shape;8;p1"/>
          <p:cNvSpPr txBox="1">
            <a:spLocks noGrp="1"/>
          </p:cNvSpPr>
          <p:nvPr>
            <p:ph type="body" idx="1"/>
          </p:nvPr>
        </p:nvSpPr>
        <p:spPr>
          <a:xfrm>
            <a:off x="593575" y="1823700"/>
            <a:ext cx="7956600" cy="2651700"/>
          </a:xfrm>
          <a:prstGeom prst="rect">
            <a:avLst/>
          </a:prstGeom>
          <a:noFill/>
          <a:ln>
            <a:noFill/>
          </a:ln>
        </p:spPr>
        <p:txBody>
          <a:bodyPr spcFirstLastPara="1" wrap="square" lIns="91425" tIns="91425" rIns="91425" bIns="91425" anchor="t" anchorCtr="0"/>
          <a:lstStyle>
            <a:lvl1pPr marL="457200" lvl="0" indent="-330200">
              <a:lnSpc>
                <a:spcPct val="150000"/>
              </a:lnSpc>
              <a:spcBef>
                <a:spcPts val="60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1pPr>
            <a:lvl2pPr marL="914400" lvl="1"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2pPr>
            <a:lvl3pPr marL="1371600" lvl="2"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3pPr>
            <a:lvl4pPr marL="1828800" lvl="3"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4pPr>
            <a:lvl5pPr marL="2286000" lvl="4"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5pPr>
            <a:lvl6pPr marL="2743200" lvl="5"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6pPr>
            <a:lvl7pPr marL="3200400" lvl="6"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7pPr>
            <a:lvl8pPr marL="3657600" lvl="7"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8pPr>
            <a:lvl9pPr marL="4114800" lvl="8"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9pPr>
          </a:lstStyle>
          <a:p>
            <a:endParaRPr/>
          </a:p>
        </p:txBody>
      </p:sp>
      <p:pic>
        <p:nvPicPr>
          <p:cNvPr id="5" name="Picture 2" descr="Tandem">
            <a:extLst>
              <a:ext uri="{FF2B5EF4-FFF2-40B4-BE49-F238E27FC236}">
                <a16:creationId xmlns:a16="http://schemas.microsoft.com/office/drawing/2014/main" id="{E5DB26DB-5684-4C70-9FC0-C35E0DFB661C}"/>
              </a:ext>
            </a:extLst>
          </p:cNvPr>
          <p:cNvPicPr>
            <a:picLocks noChangeAspect="1" noChangeArrowheads="1"/>
          </p:cNvPicPr>
          <p:nvPr userDrawn="1"/>
        </p:nvPicPr>
        <p:blipFill>
          <a:blip r:embed="rId7">
            <a:biLevel thresh="75000"/>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54461" y="192316"/>
            <a:ext cx="1195753" cy="25409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1" r:id="rId4"/>
    <p:sldLayoutId id="214748366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EU-ABLE-LAB/NEU_RC_HELLO" TargetMode="External"/><Relationship Id="rId2" Type="http://schemas.openxmlformats.org/officeDocument/2006/relationships/hyperlink" Target="https://docs.google.com/presentation/d/1aKZzL3o5kf_RVm23YTuOLj1LI2DZFlzitA2g9w6axas/edit#slide=id.g412dc120e5_0_0"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hyperlink" Target="https://docs.google.com/presentation/d/1aKZzL3o5kf_RVm23YTuOLj1LI2DZFlzitA2g9w6axas/edit#slide=id.g412dc120e5_0_0"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mobaxterm.mobatek.net/download-home-edition.html" TargetMode="External"/><Relationship Id="rId2" Type="http://schemas.openxmlformats.org/officeDocument/2006/relationships/hyperlink" Target="http://www.chiark.greenend.org.uk/~sgtatham/putty/latest.html" TargetMode="External"/><Relationship Id="rId1" Type="http://schemas.openxmlformats.org/officeDocument/2006/relationships/slideLayout" Target="../slideLayouts/slideLayout3.xml"/><Relationship Id="rId4" Type="http://schemas.openxmlformats.org/officeDocument/2006/relationships/hyperlink" Target="https://filezilla-project.org/download.php?type=cli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685800" y="1915625"/>
            <a:ext cx="57270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GPU Programming </a:t>
            </a:r>
            <a:r>
              <a:rPr lang="en-US" sz="1800" dirty="0"/>
              <a:t>(in CUDA)</a:t>
            </a:r>
            <a:endParaRPr dirty="0"/>
          </a:p>
        </p:txBody>
      </p:sp>
      <p:sp>
        <p:nvSpPr>
          <p:cNvPr id="3" name="Google Shape;111;p13">
            <a:extLst>
              <a:ext uri="{FF2B5EF4-FFF2-40B4-BE49-F238E27FC236}">
                <a16:creationId xmlns:a16="http://schemas.microsoft.com/office/drawing/2014/main" id="{3DD5E2D7-EDC6-4942-BEFB-24B4DDBBB40D}"/>
              </a:ext>
            </a:extLst>
          </p:cNvPr>
          <p:cNvSpPr/>
          <p:nvPr/>
        </p:nvSpPr>
        <p:spPr>
          <a:xfrm>
            <a:off x="685798" y="3519461"/>
            <a:ext cx="8306339"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Playfair Display"/>
                <a:ea typeface="Playfair Display"/>
                <a:cs typeface="Playfair Display"/>
                <a:sym typeface="Playfair Display"/>
              </a:rPr>
              <a:t>Julian Gutierrez</a:t>
            </a:r>
          </a:p>
        </p:txBody>
      </p:sp>
      <p:pic>
        <p:nvPicPr>
          <p:cNvPr id="4" name="Picture 2" descr="Tandem">
            <a:extLst>
              <a:ext uri="{FF2B5EF4-FFF2-40B4-BE49-F238E27FC236}">
                <a16:creationId xmlns:a16="http://schemas.microsoft.com/office/drawing/2014/main" id="{2484E6E1-F171-4DC6-92B8-3C78606A9B03}"/>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295829" y="4204260"/>
            <a:ext cx="2286000" cy="48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C82FA3-C2B3-45AC-8D8B-FDEC06D1FF79}"/>
              </a:ext>
            </a:extLst>
          </p:cNvPr>
          <p:cNvSpPr/>
          <p:nvPr/>
        </p:nvSpPr>
        <p:spPr>
          <a:xfrm>
            <a:off x="7095041" y="2907497"/>
            <a:ext cx="2048959" cy="523220"/>
          </a:xfrm>
          <a:prstGeom prst="rect">
            <a:avLst/>
          </a:prstGeom>
        </p:spPr>
        <p:txBody>
          <a:bodyPr wrap="none">
            <a:spAutoFit/>
          </a:bodyPr>
          <a:lstStyle/>
          <a:p>
            <a:pPr lvl="0" algn="r"/>
            <a:r>
              <a:rPr lang="en-US" sz="2800" dirty="0">
                <a:solidFill>
                  <a:schemeClr val="bg1"/>
                </a:solidFill>
                <a:latin typeface="Playfair Display"/>
                <a:ea typeface="Playfair Display"/>
                <a:cs typeface="Playfair Display"/>
                <a:sym typeface="Playfair Display"/>
              </a:rPr>
              <a:t>Spring 2019</a:t>
            </a:r>
          </a:p>
        </p:txBody>
      </p:sp>
      <p:cxnSp>
        <p:nvCxnSpPr>
          <p:cNvPr id="6" name="Straight Connector 5">
            <a:extLst>
              <a:ext uri="{FF2B5EF4-FFF2-40B4-BE49-F238E27FC236}">
                <a16:creationId xmlns:a16="http://schemas.microsoft.com/office/drawing/2014/main" id="{AABB6642-534C-43DF-8443-56C0CBA7F1DF}"/>
              </a:ext>
            </a:extLst>
          </p:cNvPr>
          <p:cNvCxnSpPr>
            <a:cxnSpLocks/>
          </p:cNvCxnSpPr>
          <p:nvPr/>
        </p:nvCxnSpPr>
        <p:spPr>
          <a:xfrm>
            <a:off x="685798" y="4056185"/>
            <a:ext cx="7789987" cy="0"/>
          </a:xfrm>
          <a:prstGeom prst="line">
            <a:avLst/>
          </a:prstGeom>
          <a:ln w="3810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9A32696A-EBD5-4811-BF7D-0AFEE2AB0591}"/>
              </a:ext>
            </a:extLst>
          </p:cNvPr>
          <p:cNvSpPr/>
          <p:nvPr/>
        </p:nvSpPr>
        <p:spPr>
          <a:xfrm>
            <a:off x="685798" y="4119625"/>
            <a:ext cx="1920719" cy="400110"/>
          </a:xfrm>
          <a:prstGeom prst="rect">
            <a:avLst/>
          </a:prstGeom>
        </p:spPr>
        <p:txBody>
          <a:bodyPr wrap="none">
            <a:spAutoFit/>
          </a:bodyPr>
          <a:lstStyle/>
          <a:p>
            <a:pPr lvl="0"/>
            <a:r>
              <a:rPr lang="en-US" sz="2000" dirty="0">
                <a:solidFill>
                  <a:schemeClr val="tx1"/>
                </a:solidFill>
                <a:latin typeface="Playfair Display"/>
                <a:ea typeface="Playfair Display"/>
                <a:cs typeface="Playfair Display"/>
                <a:sym typeface="Playfair Display"/>
              </a:rPr>
              <a:t>Session 2 -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 – Using </a:t>
            </a:r>
            <a:r>
              <a:rPr lang="en-US" dirty="0" err="1"/>
              <a:t>MobaXterm</a:t>
            </a:r>
            <a:endParaRPr lang="en-US" dirty="0"/>
          </a:p>
        </p:txBody>
      </p:sp>
      <p:pic>
        <p:nvPicPr>
          <p:cNvPr id="7" name="Content Placeholder 6">
            <a:extLst>
              <a:ext uri="{FF2B5EF4-FFF2-40B4-BE49-F238E27FC236}">
                <a16:creationId xmlns:a16="http://schemas.microsoft.com/office/drawing/2014/main" id="{61AE6B63-8FB3-4891-BB15-85D2F79032C7}"/>
              </a:ext>
            </a:extLst>
          </p:cNvPr>
          <p:cNvPicPr>
            <a:picLocks noGrp="1"/>
          </p:cNvPicPr>
          <p:nvPr>
            <p:ph idx="4294967295"/>
          </p:nvPr>
        </p:nvPicPr>
        <p:blipFill>
          <a:blip r:embed="rId2"/>
          <a:stretch>
            <a:fillRect/>
          </a:stretch>
        </p:blipFill>
        <p:spPr>
          <a:xfrm>
            <a:off x="2628143" y="1655710"/>
            <a:ext cx="3736975" cy="2698750"/>
          </a:xfrm>
          <a:prstGeom prst="rect">
            <a:avLst/>
          </a:prstGeom>
        </p:spPr>
      </p:pic>
    </p:spTree>
    <p:extLst>
      <p:ext uri="{BB962C8B-B14F-4D97-AF65-F5344CB8AC3E}">
        <p14:creationId xmlns:p14="http://schemas.microsoft.com/office/powerpoint/2010/main" val="3485334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SFTP – Using </a:t>
            </a:r>
            <a:r>
              <a:rPr lang="en-US" dirty="0" err="1"/>
              <a:t>MobaXterm</a:t>
            </a:r>
            <a:endParaRPr lang="en-US" dirty="0"/>
          </a:p>
        </p:txBody>
      </p:sp>
      <p:sp>
        <p:nvSpPr>
          <p:cNvPr id="3" name="Content Placeholder 2"/>
          <p:cNvSpPr>
            <a:spLocks noGrp="1"/>
          </p:cNvSpPr>
          <p:nvPr>
            <p:ph type="body" idx="1"/>
          </p:nvPr>
        </p:nvSpPr>
        <p:spPr/>
        <p:txBody>
          <a:bodyPr>
            <a:normAutofit/>
          </a:bodyPr>
          <a:lstStyle/>
          <a:p>
            <a:pPr marL="342900" indent="-342900">
              <a:buFont typeface="+mj-lt"/>
              <a:buAutoNum type="arabicPeriod"/>
            </a:pPr>
            <a:r>
              <a:rPr lang="en-US" dirty="0"/>
              <a:t>Open </a:t>
            </a:r>
            <a:r>
              <a:rPr lang="en-US" dirty="0" err="1"/>
              <a:t>MobaXterm</a:t>
            </a:r>
            <a:r>
              <a:rPr lang="en-US" dirty="0"/>
              <a:t> and click on Session (Top left) -&gt; SFTP </a:t>
            </a:r>
          </a:p>
          <a:p>
            <a:pPr marL="342900" indent="-342900">
              <a:buFont typeface="+mj-lt"/>
              <a:buAutoNum type="arabicPeriod"/>
            </a:pPr>
            <a:r>
              <a:rPr lang="en-US" dirty="0"/>
              <a:t>Remote Host: xfer-00.discovery.neu.edu</a:t>
            </a:r>
          </a:p>
          <a:p>
            <a:pPr marL="342900" indent="-342900">
              <a:buFont typeface="+mj-lt"/>
              <a:buAutoNum type="arabicPeriod"/>
            </a:pPr>
            <a:r>
              <a:rPr lang="en-US" dirty="0"/>
              <a:t>Click on Specify username</a:t>
            </a:r>
          </a:p>
          <a:p>
            <a:pPr marL="342900" indent="-342900">
              <a:buFont typeface="+mj-lt"/>
              <a:buAutoNum type="arabicPeriod"/>
            </a:pPr>
            <a:r>
              <a:rPr lang="en-US" dirty="0"/>
              <a:t>Write your username in the box</a:t>
            </a:r>
          </a:p>
          <a:p>
            <a:pPr marL="342900" indent="-342900">
              <a:buFont typeface="+mj-lt"/>
              <a:buAutoNum type="arabicPeriod"/>
            </a:pPr>
            <a:r>
              <a:rPr lang="en-US" dirty="0"/>
              <a:t>Click ok and accept any pop-up that might appear.</a:t>
            </a:r>
          </a:p>
        </p:txBody>
      </p:sp>
    </p:spTree>
    <p:extLst>
      <p:ext uri="{BB962C8B-B14F-4D97-AF65-F5344CB8AC3E}">
        <p14:creationId xmlns:p14="http://schemas.microsoft.com/office/powerpoint/2010/main" val="980242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SFTP – Using MobaXterm</a:t>
            </a:r>
            <a:endParaRPr lang="en-US" dirty="0"/>
          </a:p>
        </p:txBody>
      </p:sp>
      <p:pic>
        <p:nvPicPr>
          <p:cNvPr id="5" name="Content Placeholder 4">
            <a:extLst>
              <a:ext uri="{FF2B5EF4-FFF2-40B4-BE49-F238E27FC236}">
                <a16:creationId xmlns:a16="http://schemas.microsoft.com/office/drawing/2014/main" id="{B52EE186-A799-45AC-8907-519D3524AD9F}"/>
              </a:ext>
            </a:extLst>
          </p:cNvPr>
          <p:cNvPicPr>
            <a:picLocks noGrp="1" noChangeAspect="1"/>
          </p:cNvPicPr>
          <p:nvPr>
            <p:ph idx="4294967295"/>
          </p:nvPr>
        </p:nvPicPr>
        <p:blipFill>
          <a:blip r:embed="rId2"/>
          <a:stretch>
            <a:fillRect/>
          </a:stretch>
        </p:blipFill>
        <p:spPr>
          <a:xfrm>
            <a:off x="2688699" y="1678703"/>
            <a:ext cx="3673475" cy="2651125"/>
          </a:xfrm>
        </p:spPr>
      </p:pic>
    </p:spTree>
    <p:extLst>
      <p:ext uri="{BB962C8B-B14F-4D97-AF65-F5344CB8AC3E}">
        <p14:creationId xmlns:p14="http://schemas.microsoft.com/office/powerpoint/2010/main" val="3761090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SFTP – Using </a:t>
            </a:r>
            <a:r>
              <a:rPr lang="en-US" dirty="0" err="1"/>
              <a:t>MobaXterm</a:t>
            </a:r>
            <a:endParaRPr lang="en-US" dirty="0"/>
          </a:p>
        </p:txBody>
      </p:sp>
      <p:pic>
        <p:nvPicPr>
          <p:cNvPr id="6" name="Content Placeholder 5">
            <a:extLst>
              <a:ext uri="{FF2B5EF4-FFF2-40B4-BE49-F238E27FC236}">
                <a16:creationId xmlns:a16="http://schemas.microsoft.com/office/drawing/2014/main" id="{695F1476-D12D-44E7-9FAA-A807A3C409E1}"/>
              </a:ext>
            </a:extLst>
          </p:cNvPr>
          <p:cNvPicPr>
            <a:picLocks noGrp="1" noChangeAspect="1"/>
          </p:cNvPicPr>
          <p:nvPr>
            <p:ph idx="4294967295"/>
          </p:nvPr>
        </p:nvPicPr>
        <p:blipFill>
          <a:blip r:embed="rId2"/>
          <a:stretch>
            <a:fillRect/>
          </a:stretch>
        </p:blipFill>
        <p:spPr>
          <a:xfrm>
            <a:off x="2639885" y="1825268"/>
            <a:ext cx="3863975" cy="2698750"/>
          </a:xfrm>
          <a:prstGeom prst="rect">
            <a:avLst/>
          </a:prstGeom>
        </p:spPr>
      </p:pic>
    </p:spTree>
    <p:extLst>
      <p:ext uri="{BB962C8B-B14F-4D97-AF65-F5344CB8AC3E}">
        <p14:creationId xmlns:p14="http://schemas.microsoft.com/office/powerpoint/2010/main" val="302201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SFTP – Using FileZilla</a:t>
            </a:r>
          </a:p>
        </p:txBody>
      </p:sp>
      <p:sp>
        <p:nvSpPr>
          <p:cNvPr id="3" name="Content Placeholder 2"/>
          <p:cNvSpPr>
            <a:spLocks noGrp="1"/>
          </p:cNvSpPr>
          <p:nvPr>
            <p:ph type="body" idx="1"/>
          </p:nvPr>
        </p:nvSpPr>
        <p:spPr/>
        <p:txBody>
          <a:bodyPr>
            <a:normAutofit/>
          </a:bodyPr>
          <a:lstStyle/>
          <a:p>
            <a:pPr marL="342900" indent="-342900">
              <a:buFont typeface="+mj-lt"/>
              <a:buAutoNum type="arabicPeriod"/>
            </a:pPr>
            <a:r>
              <a:rPr lang="en-US" dirty="0"/>
              <a:t>Open FileZilla and input the following:</a:t>
            </a:r>
          </a:p>
          <a:p>
            <a:pPr marL="685800" lvl="1" indent="-342900">
              <a:buFont typeface="+mj-lt"/>
              <a:buAutoNum type="arabicPeriod"/>
            </a:pPr>
            <a:r>
              <a:rPr lang="en-US" dirty="0"/>
              <a:t>Host: xfer-00.discovery.neu.edu</a:t>
            </a:r>
          </a:p>
          <a:p>
            <a:pPr marL="685800" lvl="1" indent="-342900">
              <a:buFont typeface="+mj-lt"/>
              <a:buAutoNum type="arabicPeriod"/>
            </a:pPr>
            <a:r>
              <a:rPr lang="en-US" dirty="0"/>
              <a:t>Username: &lt;Username&gt;</a:t>
            </a:r>
          </a:p>
          <a:p>
            <a:pPr marL="685800" lvl="1" indent="-342900">
              <a:buFont typeface="+mj-lt"/>
              <a:buAutoNum type="arabicPeriod"/>
            </a:pPr>
            <a:r>
              <a:rPr lang="en-US" dirty="0"/>
              <a:t>Password: &lt;Password&gt;</a:t>
            </a:r>
          </a:p>
          <a:p>
            <a:pPr marL="685800" lvl="1" indent="-342900">
              <a:buFont typeface="+mj-lt"/>
              <a:buAutoNum type="arabicPeriod"/>
            </a:pPr>
            <a:r>
              <a:rPr lang="en-US" dirty="0"/>
              <a:t>Port: 22</a:t>
            </a:r>
          </a:p>
          <a:p>
            <a:pPr marL="685800" lvl="1" indent="-342900">
              <a:buFont typeface="+mj-lt"/>
              <a:buAutoNum type="arabicPeriod"/>
            </a:pPr>
            <a:r>
              <a:rPr lang="en-US" dirty="0"/>
              <a:t>Click on Quick-connect and it should be able to connect to the data transfer server.</a:t>
            </a:r>
          </a:p>
        </p:txBody>
      </p:sp>
    </p:spTree>
    <p:extLst>
      <p:ext uri="{BB962C8B-B14F-4D97-AF65-F5344CB8AC3E}">
        <p14:creationId xmlns:p14="http://schemas.microsoft.com/office/powerpoint/2010/main" val="343091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SFTP – Using FileZilla</a:t>
            </a:r>
          </a:p>
        </p:txBody>
      </p:sp>
      <p:pic>
        <p:nvPicPr>
          <p:cNvPr id="6" name="Content Placeholder 5">
            <a:extLst>
              <a:ext uri="{FF2B5EF4-FFF2-40B4-BE49-F238E27FC236}">
                <a16:creationId xmlns:a16="http://schemas.microsoft.com/office/drawing/2014/main" id="{F6C415F6-F029-4737-BB03-495F4B404993}"/>
              </a:ext>
            </a:extLst>
          </p:cNvPr>
          <p:cNvPicPr>
            <a:picLocks noGrp="1"/>
          </p:cNvPicPr>
          <p:nvPr>
            <p:ph idx="4294967295"/>
          </p:nvPr>
        </p:nvPicPr>
        <p:blipFill>
          <a:blip r:embed="rId2"/>
          <a:stretch>
            <a:fillRect/>
          </a:stretch>
        </p:blipFill>
        <p:spPr>
          <a:xfrm>
            <a:off x="3058985" y="1837379"/>
            <a:ext cx="3025775" cy="2698750"/>
          </a:xfrm>
          <a:prstGeom prst="rect">
            <a:avLst/>
          </a:prstGeom>
        </p:spPr>
      </p:pic>
    </p:spTree>
    <p:extLst>
      <p:ext uri="{BB962C8B-B14F-4D97-AF65-F5344CB8AC3E}">
        <p14:creationId xmlns:p14="http://schemas.microsoft.com/office/powerpoint/2010/main" val="3802003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SSH – Using Linux Terminal</a:t>
            </a:r>
          </a:p>
        </p:txBody>
      </p:sp>
      <p:sp>
        <p:nvSpPr>
          <p:cNvPr id="4" name="Subtitle 3">
            <a:extLst>
              <a:ext uri="{FF2B5EF4-FFF2-40B4-BE49-F238E27FC236}">
                <a16:creationId xmlns:a16="http://schemas.microsoft.com/office/drawing/2014/main" id="{0059E742-294F-4B93-BEA8-6395D376512B}"/>
              </a:ext>
            </a:extLst>
          </p:cNvPr>
          <p:cNvSpPr>
            <a:spLocks noGrp="1"/>
          </p:cNvSpPr>
          <p:nvPr>
            <p:ph type="subTitle" idx="1"/>
          </p:nvPr>
        </p:nvSpPr>
        <p:spPr/>
        <p:txBody>
          <a:bodyPr/>
          <a:lstStyle/>
          <a:p>
            <a:endParaRPr lang="en-US"/>
          </a:p>
        </p:txBody>
      </p:sp>
      <p:pic>
        <p:nvPicPr>
          <p:cNvPr id="5" name="Content Placeholder 5">
            <a:extLst>
              <a:ext uri="{FF2B5EF4-FFF2-40B4-BE49-F238E27FC236}">
                <a16:creationId xmlns:a16="http://schemas.microsoft.com/office/drawing/2014/main" id="{FC125534-B7CE-4BE9-9E23-014F7146768D}"/>
              </a:ext>
            </a:extLst>
          </p:cNvPr>
          <p:cNvPicPr>
            <a:picLocks noChangeAspect="1"/>
          </p:cNvPicPr>
          <p:nvPr/>
        </p:nvPicPr>
        <p:blipFill rotWithShape="1">
          <a:blip r:embed="rId2"/>
          <a:srcRect r="-331" b="57232"/>
          <a:stretch/>
        </p:blipFill>
        <p:spPr>
          <a:xfrm>
            <a:off x="4414175" y="3689003"/>
            <a:ext cx="4686300" cy="1390650"/>
          </a:xfrm>
          <a:prstGeom prst="rect">
            <a:avLst/>
          </a:prstGeom>
        </p:spPr>
      </p:pic>
    </p:spTree>
    <p:extLst>
      <p:ext uri="{BB962C8B-B14F-4D97-AF65-F5344CB8AC3E}">
        <p14:creationId xmlns:p14="http://schemas.microsoft.com/office/powerpoint/2010/main" val="4095785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Shell</a:t>
            </a:r>
          </a:p>
        </p:txBody>
      </p:sp>
      <p:sp>
        <p:nvSpPr>
          <p:cNvPr id="3" name="Text Placeholder 2"/>
          <p:cNvSpPr>
            <a:spLocks noGrp="1"/>
          </p:cNvSpPr>
          <p:nvPr>
            <p:ph type="body" idx="1"/>
          </p:nvPr>
        </p:nvSpPr>
        <p:spPr/>
        <p:txBody>
          <a:bodyPr>
            <a:normAutofit fontScale="85000" lnSpcReduction="20000"/>
          </a:bodyPr>
          <a:lstStyle/>
          <a:p>
            <a:r>
              <a:rPr lang="en-US" dirty="0"/>
              <a:t>Whenever you login to a Unix system you are placed in a program called the shell</a:t>
            </a:r>
          </a:p>
          <a:p>
            <a:pPr lvl="1"/>
            <a:r>
              <a:rPr lang="en-US" dirty="0"/>
              <a:t>Bottom left of your screen </a:t>
            </a:r>
          </a:p>
          <a:p>
            <a:pPr lvl="1"/>
            <a:r>
              <a:rPr lang="en-US" dirty="0"/>
              <a:t>To get your work done, you enter commands at this prompt</a:t>
            </a:r>
          </a:p>
          <a:p>
            <a:r>
              <a:rPr lang="en-US" dirty="0"/>
              <a:t>The shell acts as a command interpreter</a:t>
            </a:r>
          </a:p>
          <a:p>
            <a:r>
              <a:rPr lang="en-US" dirty="0"/>
              <a:t>Takes each command and passes it to the operating system kernel to be acted upon</a:t>
            </a:r>
          </a:p>
          <a:p>
            <a:r>
              <a:rPr lang="en-US" dirty="0"/>
              <a:t>It then displays the results of this operation on your screen</a:t>
            </a:r>
          </a:p>
          <a:p>
            <a:r>
              <a:rPr lang="en-US" dirty="0"/>
              <a:t>As soon as you login, the shell (bash) will execute the following file:</a:t>
            </a:r>
          </a:p>
          <a:p>
            <a:pPr lvl="1"/>
            <a:r>
              <a:rPr lang="en-US" dirty="0"/>
              <a:t>~\.</a:t>
            </a:r>
            <a:r>
              <a:rPr lang="en-US" dirty="0" err="1"/>
              <a:t>bashrc</a:t>
            </a:r>
            <a:endParaRPr lang="en-US" dirty="0"/>
          </a:p>
          <a:p>
            <a:pPr lvl="2"/>
            <a:r>
              <a:rPr lang="en-US" dirty="0"/>
              <a:t>This file configures your shell, and you can modify it to do whatever you want</a:t>
            </a:r>
          </a:p>
          <a:p>
            <a:pPr lvl="1"/>
            <a:r>
              <a:rPr lang="en-US" dirty="0"/>
              <a:t>~\.</a:t>
            </a:r>
            <a:r>
              <a:rPr lang="en-US" dirty="0" err="1"/>
              <a:t>bash_aliases</a:t>
            </a:r>
            <a:endParaRPr lang="en-US" dirty="0"/>
          </a:p>
          <a:p>
            <a:pPr lvl="2"/>
            <a:r>
              <a:rPr lang="en-US" dirty="0"/>
              <a:t>This file is to load any “shortcuts” you want to have</a:t>
            </a:r>
          </a:p>
        </p:txBody>
      </p:sp>
    </p:spTree>
    <p:extLst>
      <p:ext uri="{BB962C8B-B14F-4D97-AF65-F5344CB8AC3E}">
        <p14:creationId xmlns:p14="http://schemas.microsoft.com/office/powerpoint/2010/main" val="2892291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Commands</a:t>
            </a:r>
          </a:p>
        </p:txBody>
      </p:sp>
      <p:sp>
        <p:nvSpPr>
          <p:cNvPr id="3" name="Content Placeholder 2"/>
          <p:cNvSpPr>
            <a:spLocks noGrp="1"/>
          </p:cNvSpPr>
          <p:nvPr>
            <p:ph type="body" idx="1"/>
          </p:nvPr>
        </p:nvSpPr>
        <p:spPr/>
        <p:txBody>
          <a:bodyPr/>
          <a:lstStyle/>
          <a:p>
            <a:r>
              <a:rPr lang="en-US" dirty="0"/>
              <a:t>Shells</a:t>
            </a:r>
          </a:p>
          <a:p>
            <a:pPr lvl="1"/>
            <a:r>
              <a:rPr lang="en-US" dirty="0"/>
              <a:t>Bourne Shell, Bourne-Again Shell, Korn Shell</a:t>
            </a:r>
          </a:p>
          <a:p>
            <a:pPr lvl="1"/>
            <a:r>
              <a:rPr lang="en-US" dirty="0" err="1"/>
              <a:t>sh</a:t>
            </a:r>
            <a:r>
              <a:rPr lang="en-US" dirty="0"/>
              <a:t>, bash, </a:t>
            </a:r>
            <a:r>
              <a:rPr lang="en-US" dirty="0" err="1"/>
              <a:t>ksh</a:t>
            </a:r>
            <a:endParaRPr lang="en-US" dirty="0"/>
          </a:p>
          <a:p>
            <a:r>
              <a:rPr lang="en-US" dirty="0"/>
              <a:t>Who is connected to the server/workstation?</a:t>
            </a:r>
          </a:p>
          <a:p>
            <a:pPr lvl="1"/>
            <a:r>
              <a:rPr lang="en-US" dirty="0"/>
              <a:t>who</a:t>
            </a:r>
          </a:p>
          <a:p>
            <a:r>
              <a:rPr lang="en-US" dirty="0"/>
              <a:t>Path</a:t>
            </a:r>
          </a:p>
          <a:p>
            <a:pPr lvl="1"/>
            <a:r>
              <a:rPr lang="en-US" dirty="0"/>
              <a:t>echo $path</a:t>
            </a:r>
          </a:p>
          <a:p>
            <a:endParaRPr lang="en-US" dirty="0"/>
          </a:p>
        </p:txBody>
      </p:sp>
    </p:spTree>
    <p:extLst>
      <p:ext uri="{BB962C8B-B14F-4D97-AF65-F5344CB8AC3E}">
        <p14:creationId xmlns:p14="http://schemas.microsoft.com/office/powerpoint/2010/main" val="64997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Commands</a:t>
            </a:r>
          </a:p>
        </p:txBody>
      </p:sp>
      <p:sp>
        <p:nvSpPr>
          <p:cNvPr id="3" name="Content Placeholder 2"/>
          <p:cNvSpPr>
            <a:spLocks noGrp="1"/>
          </p:cNvSpPr>
          <p:nvPr>
            <p:ph type="body" idx="1"/>
          </p:nvPr>
        </p:nvSpPr>
        <p:spPr/>
        <p:txBody>
          <a:bodyPr/>
          <a:lstStyle/>
          <a:p>
            <a:r>
              <a:rPr lang="en-US" dirty="0"/>
              <a:t>Executable location</a:t>
            </a:r>
          </a:p>
          <a:p>
            <a:pPr lvl="1"/>
            <a:r>
              <a:rPr lang="en-US" dirty="0" err="1"/>
              <a:t>whereis</a:t>
            </a:r>
            <a:r>
              <a:rPr lang="en-US" dirty="0"/>
              <a:t> &lt;filename&gt;</a:t>
            </a:r>
          </a:p>
          <a:p>
            <a:r>
              <a:rPr lang="en-US" dirty="0"/>
              <a:t>Full path to Current directory</a:t>
            </a:r>
          </a:p>
          <a:p>
            <a:pPr lvl="1"/>
            <a:r>
              <a:rPr lang="en-US" dirty="0" err="1"/>
              <a:t>pwd</a:t>
            </a:r>
            <a:endParaRPr lang="en-US" dirty="0"/>
          </a:p>
          <a:p>
            <a:r>
              <a:rPr lang="en-US" dirty="0"/>
              <a:t>Running processes</a:t>
            </a:r>
          </a:p>
          <a:p>
            <a:pPr lvl="1"/>
            <a:r>
              <a:rPr lang="en-US" dirty="0" err="1"/>
              <a:t>ps</a:t>
            </a:r>
            <a:endParaRPr lang="en-US" dirty="0"/>
          </a:p>
          <a:p>
            <a:r>
              <a:rPr lang="en-US" dirty="0"/>
              <a:t>Close connection</a:t>
            </a:r>
          </a:p>
          <a:p>
            <a:pPr lvl="1"/>
            <a:r>
              <a:rPr lang="en-US" dirty="0"/>
              <a:t>exit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38492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54000"/>
          </a:schemeClr>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Outline</a:t>
            </a:r>
            <a:endParaRPr dirty="0"/>
          </a:p>
        </p:txBody>
      </p:sp>
      <p:sp>
        <p:nvSpPr>
          <p:cNvPr id="97" name="Google Shape;97;p14"/>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buClr>
                <a:schemeClr val="dk1"/>
              </a:buClr>
              <a:buSzPts val="1100"/>
            </a:pPr>
            <a:r>
              <a:rPr lang="en-US" sz="2800" dirty="0"/>
              <a:t>Unix/Linux Tutorial and how to use the Discovery Cluster</a:t>
            </a:r>
          </a:p>
        </p:txBody>
      </p:sp>
      <p:sp>
        <p:nvSpPr>
          <p:cNvPr id="99" name="Google Shape;9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grpSp>
        <p:nvGrpSpPr>
          <p:cNvPr id="100" name="Google Shape;100;p14"/>
          <p:cNvGrpSpPr/>
          <p:nvPr/>
        </p:nvGrpSpPr>
        <p:grpSpPr>
          <a:xfrm>
            <a:off x="4397465" y="881213"/>
            <a:ext cx="349060" cy="298882"/>
            <a:chOff x="1934025" y="1001650"/>
            <a:chExt cx="415300" cy="355600"/>
          </a:xfrm>
        </p:grpSpPr>
        <p:sp>
          <p:nvSpPr>
            <p:cNvPr id="101" name="Google Shape;101;p14"/>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1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14"/>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1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Commands</a:t>
            </a:r>
          </a:p>
        </p:txBody>
      </p:sp>
      <p:sp>
        <p:nvSpPr>
          <p:cNvPr id="3" name="Content Placeholder 2"/>
          <p:cNvSpPr>
            <a:spLocks noGrp="1"/>
          </p:cNvSpPr>
          <p:nvPr>
            <p:ph type="body" idx="1"/>
          </p:nvPr>
        </p:nvSpPr>
        <p:spPr/>
        <p:txBody>
          <a:bodyPr/>
          <a:lstStyle/>
          <a:p>
            <a:r>
              <a:rPr lang="en-US" dirty="0"/>
              <a:t>Change directory (can receive relative and absolute paths)</a:t>
            </a:r>
          </a:p>
          <a:p>
            <a:pPr lvl="1"/>
            <a:r>
              <a:rPr lang="en-US" dirty="0"/>
              <a:t>cd</a:t>
            </a:r>
          </a:p>
          <a:p>
            <a:pPr lvl="1"/>
            <a:r>
              <a:rPr lang="en-US" dirty="0"/>
              <a:t>cd .. (change to parent directory)</a:t>
            </a:r>
          </a:p>
          <a:p>
            <a:pPr lvl="1"/>
            <a:r>
              <a:rPr lang="en-US" dirty="0" err="1"/>
              <a:t>cd</a:t>
            </a:r>
            <a:r>
              <a:rPr lang="en-US" dirty="0"/>
              <a:t> ~ (change to home directory)</a:t>
            </a:r>
          </a:p>
          <a:p>
            <a:pPr lvl="1"/>
            <a:r>
              <a:rPr lang="en-US" dirty="0"/>
              <a:t>cd / (change to root directory)</a:t>
            </a:r>
          </a:p>
          <a:p>
            <a:r>
              <a:rPr lang="en-US" dirty="0"/>
              <a:t>List files and folders</a:t>
            </a:r>
          </a:p>
          <a:p>
            <a:pPr lvl="1"/>
            <a:r>
              <a:rPr lang="fr-FR" dirty="0" err="1">
                <a:solidFill>
                  <a:schemeClr val="tx1"/>
                </a:solidFill>
                <a:latin typeface="+mn-lt"/>
              </a:rPr>
              <a:t>ls</a:t>
            </a:r>
            <a:r>
              <a:rPr lang="fr-FR" dirty="0">
                <a:solidFill>
                  <a:schemeClr val="tx1"/>
                </a:solidFill>
                <a:latin typeface="+mn-lt"/>
              </a:rPr>
              <a:t> (</a:t>
            </a:r>
            <a:r>
              <a:rPr lang="fr-FR" dirty="0" err="1">
                <a:solidFill>
                  <a:schemeClr val="tx1"/>
                </a:solidFill>
                <a:latin typeface="+mn-lt"/>
              </a:rPr>
              <a:t>ls</a:t>
            </a:r>
            <a:r>
              <a:rPr lang="fr-FR" dirty="0">
                <a:solidFill>
                  <a:schemeClr val="tx1"/>
                </a:solidFill>
                <a:latin typeface="+mn-lt"/>
              </a:rPr>
              <a:t> -a, </a:t>
            </a:r>
            <a:r>
              <a:rPr lang="fr-FR" dirty="0" err="1">
                <a:solidFill>
                  <a:schemeClr val="tx1"/>
                </a:solidFill>
                <a:latin typeface="+mn-lt"/>
              </a:rPr>
              <a:t>ls</a:t>
            </a:r>
            <a:r>
              <a:rPr lang="fr-FR" dirty="0">
                <a:solidFill>
                  <a:schemeClr val="tx1"/>
                </a:solidFill>
                <a:latin typeface="+mn-lt"/>
              </a:rPr>
              <a:t> -l, </a:t>
            </a:r>
            <a:r>
              <a:rPr lang="fr-FR" dirty="0" err="1">
                <a:solidFill>
                  <a:schemeClr val="tx1"/>
                </a:solidFill>
                <a:latin typeface="+mn-lt"/>
              </a:rPr>
              <a:t>etc</a:t>
            </a:r>
            <a:r>
              <a:rPr lang="fr-FR" dirty="0">
                <a:solidFill>
                  <a:schemeClr val="tx1"/>
                </a:solidFill>
                <a:latin typeface="+mn-lt"/>
              </a:rPr>
              <a:t>)</a:t>
            </a:r>
            <a:endParaRPr lang="en-US" dirty="0"/>
          </a:p>
        </p:txBody>
      </p:sp>
    </p:spTree>
    <p:extLst>
      <p:ext uri="{BB962C8B-B14F-4D97-AF65-F5344CB8AC3E}">
        <p14:creationId xmlns:p14="http://schemas.microsoft.com/office/powerpoint/2010/main" val="3790235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Commands</a:t>
            </a:r>
          </a:p>
        </p:txBody>
      </p:sp>
      <p:sp>
        <p:nvSpPr>
          <p:cNvPr id="3" name="Content Placeholder 2"/>
          <p:cNvSpPr>
            <a:spLocks noGrp="1"/>
          </p:cNvSpPr>
          <p:nvPr>
            <p:ph type="body" idx="1"/>
          </p:nvPr>
        </p:nvSpPr>
        <p:spPr/>
        <p:txBody>
          <a:bodyPr/>
          <a:lstStyle/>
          <a:p>
            <a:r>
              <a:rPr lang="en-US" dirty="0"/>
              <a:t>Execute file</a:t>
            </a:r>
          </a:p>
          <a:p>
            <a:pPr lvl="1"/>
            <a:r>
              <a:rPr lang="en-US" dirty="0"/>
              <a:t>./</a:t>
            </a:r>
            <a:r>
              <a:rPr lang="en-US" dirty="0" err="1"/>
              <a:t>a.out</a:t>
            </a:r>
            <a:endParaRPr lang="en-US" dirty="0"/>
          </a:p>
          <a:p>
            <a:r>
              <a:rPr lang="en-US" dirty="0"/>
              <a:t>Finding files</a:t>
            </a:r>
          </a:p>
          <a:p>
            <a:pPr lvl="1"/>
            <a:r>
              <a:rPr lang="en-US" dirty="0">
                <a:effectLst/>
              </a:rPr>
              <a:t>find / -name game (search starting with root)</a:t>
            </a:r>
            <a:endParaRPr lang="en-US" dirty="0"/>
          </a:p>
          <a:p>
            <a:r>
              <a:rPr lang="en-US" dirty="0"/>
              <a:t>Viewing File Content</a:t>
            </a:r>
          </a:p>
          <a:p>
            <a:pPr lvl="1"/>
            <a:r>
              <a:rPr lang="en-US" dirty="0"/>
              <a:t>more/less or cat</a:t>
            </a:r>
          </a:p>
          <a:p>
            <a:r>
              <a:rPr lang="en-US" dirty="0"/>
              <a:t>Man pages</a:t>
            </a:r>
          </a:p>
          <a:p>
            <a:pPr lvl="1"/>
            <a:r>
              <a:rPr lang="en-US" dirty="0"/>
              <a:t>Man &lt;command&gt;</a:t>
            </a:r>
          </a:p>
        </p:txBody>
      </p:sp>
    </p:spTree>
    <p:extLst>
      <p:ext uri="{BB962C8B-B14F-4D97-AF65-F5344CB8AC3E}">
        <p14:creationId xmlns:p14="http://schemas.microsoft.com/office/powerpoint/2010/main" val="1386296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and Directory Commands</a:t>
            </a:r>
          </a:p>
        </p:txBody>
      </p:sp>
      <p:sp>
        <p:nvSpPr>
          <p:cNvPr id="3" name="Content Placeholder 2"/>
          <p:cNvSpPr>
            <a:spLocks noGrp="1"/>
          </p:cNvSpPr>
          <p:nvPr>
            <p:ph type="body" idx="1"/>
          </p:nvPr>
        </p:nvSpPr>
        <p:spPr/>
        <p:txBody>
          <a:bodyPr/>
          <a:lstStyle/>
          <a:p>
            <a:r>
              <a:rPr lang="en-US" dirty="0"/>
              <a:t>Copy file</a:t>
            </a:r>
          </a:p>
          <a:p>
            <a:pPr lvl="1"/>
            <a:r>
              <a:rPr lang="en-US" dirty="0" err="1"/>
              <a:t>cp</a:t>
            </a:r>
            <a:r>
              <a:rPr lang="en-US" dirty="0"/>
              <a:t> file.doc newfile.doc</a:t>
            </a:r>
          </a:p>
          <a:p>
            <a:pPr lvl="1"/>
            <a:r>
              <a:rPr lang="en-US" dirty="0" err="1"/>
              <a:t>cp</a:t>
            </a:r>
            <a:r>
              <a:rPr lang="en-US" dirty="0"/>
              <a:t> filename /</a:t>
            </a:r>
            <a:r>
              <a:rPr lang="en-US" dirty="0" err="1"/>
              <a:t>tmp</a:t>
            </a:r>
            <a:endParaRPr lang="en-US" dirty="0"/>
          </a:p>
          <a:p>
            <a:r>
              <a:rPr lang="en-US" dirty="0"/>
              <a:t>Copy all files to a directory</a:t>
            </a:r>
          </a:p>
          <a:p>
            <a:pPr lvl="1"/>
            <a:r>
              <a:rPr lang="en-US" dirty="0" err="1"/>
              <a:t>cp</a:t>
            </a:r>
            <a:r>
              <a:rPr lang="en-US" dirty="0"/>
              <a:t> * /home/tom/backup</a:t>
            </a:r>
          </a:p>
          <a:p>
            <a:r>
              <a:rPr lang="en-US" dirty="0"/>
              <a:t>Copy recursively</a:t>
            </a:r>
          </a:p>
          <a:p>
            <a:pPr lvl="1"/>
            <a:r>
              <a:rPr lang="en-US" dirty="0" err="1"/>
              <a:t>cp</a:t>
            </a:r>
            <a:r>
              <a:rPr lang="en-US" dirty="0"/>
              <a:t> -R /</a:t>
            </a:r>
            <a:r>
              <a:rPr lang="en-US" dirty="0" err="1"/>
              <a:t>currentdir</a:t>
            </a:r>
            <a:r>
              <a:rPr lang="en-US" dirty="0"/>
              <a:t>/* /home/tom/backup</a:t>
            </a:r>
          </a:p>
          <a:p>
            <a:pPr lvl="1"/>
            <a:endParaRPr lang="en-US" dirty="0"/>
          </a:p>
        </p:txBody>
      </p:sp>
    </p:spTree>
    <p:extLst>
      <p:ext uri="{BB962C8B-B14F-4D97-AF65-F5344CB8AC3E}">
        <p14:creationId xmlns:p14="http://schemas.microsoft.com/office/powerpoint/2010/main" val="2985091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and Directory Commands</a:t>
            </a:r>
          </a:p>
        </p:txBody>
      </p:sp>
      <p:sp>
        <p:nvSpPr>
          <p:cNvPr id="3" name="Content Placeholder 2"/>
          <p:cNvSpPr>
            <a:spLocks noGrp="1"/>
          </p:cNvSpPr>
          <p:nvPr>
            <p:ph type="body" idx="1"/>
          </p:nvPr>
        </p:nvSpPr>
        <p:spPr/>
        <p:txBody>
          <a:bodyPr/>
          <a:lstStyle/>
          <a:p>
            <a:r>
              <a:rPr lang="en-US" dirty="0"/>
              <a:t>Create directory</a:t>
            </a:r>
          </a:p>
          <a:p>
            <a:pPr lvl="1"/>
            <a:r>
              <a:rPr lang="en-US" dirty="0" err="1"/>
              <a:t>mkdir</a:t>
            </a:r>
            <a:r>
              <a:rPr lang="en-US" dirty="0"/>
              <a:t> &lt;</a:t>
            </a:r>
            <a:r>
              <a:rPr lang="en-US" dirty="0" err="1"/>
              <a:t>dirname</a:t>
            </a:r>
            <a:r>
              <a:rPr lang="en-US" dirty="0"/>
              <a:t>&gt;</a:t>
            </a:r>
          </a:p>
          <a:p>
            <a:r>
              <a:rPr lang="en-US" dirty="0"/>
              <a:t>Rename file</a:t>
            </a:r>
          </a:p>
          <a:p>
            <a:pPr lvl="1"/>
            <a:r>
              <a:rPr lang="en-US" dirty="0"/>
              <a:t>mv &lt;</a:t>
            </a:r>
            <a:r>
              <a:rPr lang="en-US" dirty="0" err="1"/>
              <a:t>oldfile</a:t>
            </a:r>
            <a:r>
              <a:rPr lang="en-US" dirty="0"/>
              <a:t>&gt; &lt;</a:t>
            </a:r>
            <a:r>
              <a:rPr lang="en-US" dirty="0" err="1"/>
              <a:t>newfile</a:t>
            </a:r>
            <a:r>
              <a:rPr lang="en-US" dirty="0"/>
              <a:t>&gt;</a:t>
            </a:r>
          </a:p>
          <a:p>
            <a:r>
              <a:rPr lang="en-US" dirty="0"/>
              <a:t>Delete file</a:t>
            </a:r>
          </a:p>
          <a:p>
            <a:pPr lvl="1"/>
            <a:r>
              <a:rPr lang="en-US" dirty="0" err="1"/>
              <a:t>rm</a:t>
            </a:r>
            <a:r>
              <a:rPr lang="en-US" dirty="0"/>
              <a:t> &lt;filename&gt;</a:t>
            </a:r>
          </a:p>
          <a:p>
            <a:r>
              <a:rPr lang="en-US" dirty="0"/>
              <a:t>Delete directory recursively</a:t>
            </a:r>
          </a:p>
          <a:p>
            <a:pPr lvl="1"/>
            <a:r>
              <a:rPr lang="en-US" dirty="0" err="1"/>
              <a:t>rm</a:t>
            </a:r>
            <a:r>
              <a:rPr lang="en-US" dirty="0"/>
              <a:t> -R &lt;</a:t>
            </a:r>
            <a:r>
              <a:rPr lang="en-US" dirty="0" err="1"/>
              <a:t>dirname</a:t>
            </a:r>
            <a:r>
              <a:rPr lang="en-US" dirty="0"/>
              <a:t>&gt;</a:t>
            </a:r>
          </a:p>
          <a:p>
            <a:pPr lvl="1"/>
            <a:r>
              <a:rPr lang="en-US" dirty="0"/>
              <a:t>BE VERY CAREFUL!!!</a:t>
            </a:r>
          </a:p>
        </p:txBody>
      </p:sp>
    </p:spTree>
    <p:extLst>
      <p:ext uri="{BB962C8B-B14F-4D97-AF65-F5344CB8AC3E}">
        <p14:creationId xmlns:p14="http://schemas.microsoft.com/office/powerpoint/2010/main" val="2488525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 and Directories</a:t>
            </a:r>
          </a:p>
        </p:txBody>
      </p:sp>
      <p:pic>
        <p:nvPicPr>
          <p:cNvPr id="870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71600"/>
            <a:ext cx="5557838"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1286" y="3086100"/>
            <a:ext cx="6022181" cy="169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6838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 and Directories</a:t>
            </a:r>
          </a:p>
        </p:txBody>
      </p:sp>
      <p:pic>
        <p:nvPicPr>
          <p:cNvPr id="880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 y="1352327"/>
            <a:ext cx="562927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958" y="3038252"/>
            <a:ext cx="5700713"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20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 and Directories</a:t>
            </a:r>
          </a:p>
        </p:txBody>
      </p:sp>
      <p:pic>
        <p:nvPicPr>
          <p:cNvPr id="890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52327"/>
            <a:ext cx="5500688" cy="1707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6205" y="3059683"/>
            <a:ext cx="5372100" cy="1664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5883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 and Directories</a:t>
            </a:r>
          </a:p>
        </p:txBody>
      </p:sp>
      <p:pic>
        <p:nvPicPr>
          <p:cNvPr id="901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52327"/>
            <a:ext cx="5493544"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5795" y="2878145"/>
            <a:ext cx="5672138"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397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 and Directories</a:t>
            </a:r>
          </a:p>
        </p:txBody>
      </p:sp>
      <p:pic>
        <p:nvPicPr>
          <p:cNvPr id="911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 y="1366985"/>
            <a:ext cx="5450681"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3306" y="3052910"/>
            <a:ext cx="5550694"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0579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 and Directories</a:t>
            </a:r>
          </a:p>
        </p:txBody>
      </p:sp>
      <p:sp>
        <p:nvSpPr>
          <p:cNvPr id="3" name="Content Placeholder 2"/>
          <p:cNvSpPr>
            <a:spLocks noGrp="1"/>
          </p:cNvSpPr>
          <p:nvPr>
            <p:ph type="body" idx="1"/>
          </p:nvPr>
        </p:nvSpPr>
        <p:spPr/>
        <p:txBody>
          <a:bodyPr/>
          <a:lstStyle/>
          <a:p>
            <a:r>
              <a:rPr lang="en-US" dirty="0"/>
              <a:t>To change permissions of a file or directory you use the following command:</a:t>
            </a:r>
          </a:p>
          <a:p>
            <a:pPr lvl="1"/>
            <a:r>
              <a:rPr lang="en-US" dirty="0" err="1"/>
              <a:t>chmod</a:t>
            </a:r>
            <a:r>
              <a:rPr lang="en-US" dirty="0"/>
              <a:t> 775 &lt;files&gt;</a:t>
            </a:r>
          </a:p>
          <a:p>
            <a:r>
              <a:rPr lang="en-US" dirty="0"/>
              <a:t>Each number applies to the permissions column as a bit mask.</a:t>
            </a:r>
          </a:p>
          <a:p>
            <a:r>
              <a:rPr lang="en-US" dirty="0"/>
              <a:t>There are many ways of using </a:t>
            </a:r>
            <a:r>
              <a:rPr lang="en-US" dirty="0" err="1"/>
              <a:t>chmod</a:t>
            </a:r>
            <a:r>
              <a:rPr lang="en-US" dirty="0"/>
              <a:t> so you can use man </a:t>
            </a:r>
            <a:r>
              <a:rPr lang="en-US" dirty="0" err="1"/>
              <a:t>chmod</a:t>
            </a:r>
            <a:r>
              <a:rPr lang="en-US" dirty="0"/>
              <a:t> to better understand the command.</a:t>
            </a:r>
          </a:p>
        </p:txBody>
      </p:sp>
    </p:spTree>
    <p:extLst>
      <p:ext uri="{BB962C8B-B14F-4D97-AF65-F5344CB8AC3E}">
        <p14:creationId xmlns:p14="http://schemas.microsoft.com/office/powerpoint/2010/main" val="23749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type="body" idx="1"/>
          </p:nvPr>
        </p:nvSpPr>
        <p:spPr/>
        <p:txBody>
          <a:bodyPr/>
          <a:lstStyle/>
          <a:p>
            <a:r>
              <a:rPr lang="en-US" sz="2400" dirty="0"/>
              <a:t>To provide you with simple information of what you can do on a server and how to interact with it through different commands</a:t>
            </a:r>
          </a:p>
          <a:p>
            <a:r>
              <a:rPr lang="en-US" sz="2400" dirty="0"/>
              <a:t>We will test all of the commands and see some of the examples for bash files/scripts that we can create</a:t>
            </a:r>
          </a:p>
          <a:p>
            <a:pPr lvl="1"/>
            <a:r>
              <a:rPr lang="en-US" sz="2400" dirty="0"/>
              <a:t>This means we will go back and forth between presentation and command line </a:t>
            </a:r>
          </a:p>
        </p:txBody>
      </p:sp>
    </p:spTree>
    <p:extLst>
      <p:ext uri="{BB962C8B-B14F-4D97-AF65-F5344CB8AC3E}">
        <p14:creationId xmlns:p14="http://schemas.microsoft.com/office/powerpoint/2010/main" val="38837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gcc</a:t>
            </a:r>
            <a:r>
              <a:rPr lang="en-US" dirty="0"/>
              <a:t> Compilation</a:t>
            </a:r>
          </a:p>
        </p:txBody>
      </p:sp>
      <p:sp>
        <p:nvSpPr>
          <p:cNvPr id="3" name="Content Placeholder 2"/>
          <p:cNvSpPr>
            <a:spLocks noGrp="1"/>
          </p:cNvSpPr>
          <p:nvPr>
            <p:ph type="body" idx="1"/>
          </p:nvPr>
        </p:nvSpPr>
        <p:spPr/>
        <p:txBody>
          <a:bodyPr/>
          <a:lstStyle/>
          <a:p>
            <a:r>
              <a:rPr lang="en-US" dirty="0"/>
              <a:t>Compile file</a:t>
            </a:r>
          </a:p>
          <a:p>
            <a:pPr lvl="1"/>
            <a:r>
              <a:rPr lang="en-US" dirty="0" err="1"/>
              <a:t>gcc</a:t>
            </a:r>
            <a:r>
              <a:rPr lang="en-US" dirty="0"/>
              <a:t> </a:t>
            </a:r>
            <a:r>
              <a:rPr lang="en-US" dirty="0" err="1"/>
              <a:t>myfile.c</a:t>
            </a:r>
            <a:r>
              <a:rPr lang="en-US" dirty="0"/>
              <a:t> (produces </a:t>
            </a:r>
            <a:r>
              <a:rPr lang="en-US" dirty="0" err="1"/>
              <a:t>a.out</a:t>
            </a:r>
            <a:r>
              <a:rPr lang="en-US" dirty="0"/>
              <a:t> executable)</a:t>
            </a:r>
          </a:p>
          <a:p>
            <a:r>
              <a:rPr lang="en-US" dirty="0"/>
              <a:t>Build </a:t>
            </a:r>
            <a:r>
              <a:rPr lang="en-US" i="1" dirty="0"/>
              <a:t>output</a:t>
            </a:r>
            <a:r>
              <a:rPr lang="en-US" dirty="0"/>
              <a:t> to an output file</a:t>
            </a:r>
          </a:p>
          <a:p>
            <a:pPr lvl="1"/>
            <a:r>
              <a:rPr lang="en-US" dirty="0" err="1"/>
              <a:t>gcc</a:t>
            </a:r>
            <a:r>
              <a:rPr lang="en-US" dirty="0"/>
              <a:t> </a:t>
            </a:r>
            <a:r>
              <a:rPr lang="en-US" dirty="0" err="1"/>
              <a:t>myfile.c</a:t>
            </a:r>
            <a:r>
              <a:rPr lang="en-US" dirty="0"/>
              <a:t> -o </a:t>
            </a:r>
            <a:r>
              <a:rPr lang="en-US" dirty="0" err="1"/>
              <a:t>myfile</a:t>
            </a:r>
            <a:endParaRPr lang="en-US" dirty="0"/>
          </a:p>
          <a:p>
            <a:r>
              <a:rPr lang="en-US" dirty="0"/>
              <a:t>Generate assembly</a:t>
            </a:r>
          </a:p>
          <a:p>
            <a:pPr lvl="1"/>
            <a:r>
              <a:rPr lang="en-US" dirty="0" err="1"/>
              <a:t>gcc</a:t>
            </a:r>
            <a:r>
              <a:rPr lang="en-US" dirty="0"/>
              <a:t> -S </a:t>
            </a:r>
            <a:r>
              <a:rPr lang="en-US" dirty="0" err="1"/>
              <a:t>myfile.c</a:t>
            </a:r>
            <a:endParaRPr lang="en-US" dirty="0"/>
          </a:p>
          <a:p>
            <a:r>
              <a:rPr lang="en-US" dirty="0"/>
              <a:t>Compiler optimization levels</a:t>
            </a:r>
            <a:endParaRPr lang="en-US" dirty="0">
              <a:solidFill>
                <a:schemeClr val="tx1"/>
              </a:solidFill>
              <a:latin typeface="+mn-lt"/>
              <a:ea typeface="+mn-ea"/>
              <a:cs typeface="+mn-cs"/>
            </a:endParaRPr>
          </a:p>
          <a:p>
            <a:pPr lvl="1"/>
            <a:r>
              <a:rPr lang="en-US" dirty="0" err="1">
                <a:ea typeface="+mn-ea"/>
                <a:cs typeface="+mn-cs"/>
              </a:rPr>
              <a:t>g</a:t>
            </a:r>
            <a:r>
              <a:rPr lang="en-US" dirty="0" err="1">
                <a:solidFill>
                  <a:schemeClr val="tx1"/>
                </a:solidFill>
                <a:latin typeface="+mn-lt"/>
                <a:ea typeface="+mn-ea"/>
                <a:cs typeface="+mn-cs"/>
              </a:rPr>
              <a:t>cc</a:t>
            </a:r>
            <a:r>
              <a:rPr lang="en-US" dirty="0">
                <a:solidFill>
                  <a:schemeClr val="tx1"/>
                </a:solidFill>
                <a:latin typeface="+mn-lt"/>
                <a:ea typeface="+mn-ea"/>
                <a:cs typeface="+mn-cs"/>
              </a:rPr>
              <a:t> -O&lt;n&gt; </a:t>
            </a:r>
            <a:r>
              <a:rPr lang="en-US" dirty="0" err="1">
                <a:solidFill>
                  <a:schemeClr val="tx1"/>
                </a:solidFill>
                <a:latin typeface="+mn-lt"/>
                <a:ea typeface="+mn-ea"/>
                <a:cs typeface="+mn-cs"/>
              </a:rPr>
              <a:t>myfile.c</a:t>
            </a:r>
            <a:endParaRPr lang="en-US" dirty="0">
              <a:solidFill>
                <a:schemeClr val="tx1"/>
              </a:solidFill>
              <a:latin typeface="+mn-lt"/>
              <a:ea typeface="+mn-ea"/>
              <a:cs typeface="+mn-cs"/>
            </a:endParaRPr>
          </a:p>
        </p:txBody>
      </p:sp>
    </p:spTree>
    <p:extLst>
      <p:ext uri="{BB962C8B-B14F-4D97-AF65-F5344CB8AC3E}">
        <p14:creationId xmlns:p14="http://schemas.microsoft.com/office/powerpoint/2010/main" val="2716073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Editors</a:t>
            </a:r>
          </a:p>
        </p:txBody>
      </p:sp>
      <p:sp>
        <p:nvSpPr>
          <p:cNvPr id="3" name="Content Placeholder 2"/>
          <p:cNvSpPr>
            <a:spLocks noGrp="1"/>
          </p:cNvSpPr>
          <p:nvPr>
            <p:ph type="body" idx="1"/>
          </p:nvPr>
        </p:nvSpPr>
        <p:spPr/>
        <p:txBody>
          <a:bodyPr/>
          <a:lstStyle/>
          <a:p>
            <a:r>
              <a:rPr lang="en-US" dirty="0" err="1"/>
              <a:t>Emacs</a:t>
            </a:r>
            <a:endParaRPr lang="en-US" dirty="0"/>
          </a:p>
          <a:p>
            <a:r>
              <a:rPr lang="en-US" dirty="0"/>
              <a:t>Vi</a:t>
            </a:r>
          </a:p>
          <a:p>
            <a:r>
              <a:rPr lang="en-US" dirty="0"/>
              <a:t>Pico</a:t>
            </a:r>
          </a:p>
          <a:p>
            <a:r>
              <a:rPr lang="en-US" dirty="0"/>
              <a:t>Many more…</a:t>
            </a:r>
          </a:p>
        </p:txBody>
      </p:sp>
    </p:spTree>
    <p:extLst>
      <p:ext uri="{BB962C8B-B14F-4D97-AF65-F5344CB8AC3E}">
        <p14:creationId xmlns:p14="http://schemas.microsoft.com/office/powerpoint/2010/main" val="2769491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a:t>
            </a:r>
          </a:p>
        </p:txBody>
      </p:sp>
      <p:sp>
        <p:nvSpPr>
          <p:cNvPr id="3" name="Content Placeholder 2"/>
          <p:cNvSpPr>
            <a:spLocks noGrp="1"/>
          </p:cNvSpPr>
          <p:nvPr>
            <p:ph type="body" idx="1"/>
          </p:nvPr>
        </p:nvSpPr>
        <p:spPr/>
        <p:txBody>
          <a:bodyPr/>
          <a:lstStyle/>
          <a:p>
            <a:r>
              <a:rPr lang="en-US" dirty="0"/>
              <a:t>Console (screen) oriented text editor</a:t>
            </a:r>
          </a:p>
          <a:p>
            <a:r>
              <a:rPr lang="en-US" dirty="0"/>
              <a:t>Has two modes of operation</a:t>
            </a:r>
          </a:p>
          <a:p>
            <a:pPr lvl="1"/>
            <a:r>
              <a:rPr lang="en-US" i="1" dirty="0"/>
              <a:t>Command mode</a:t>
            </a:r>
            <a:r>
              <a:rPr lang="en-US" dirty="0"/>
              <a:t> with commands which cause action to be taken on the file</a:t>
            </a:r>
          </a:p>
          <a:p>
            <a:pPr lvl="1"/>
            <a:r>
              <a:rPr lang="en-US" i="1" dirty="0"/>
              <a:t>Insert mode</a:t>
            </a:r>
            <a:r>
              <a:rPr lang="en-US" dirty="0"/>
              <a:t> in which entered text is inserted into the file</a:t>
            </a:r>
          </a:p>
          <a:p>
            <a:r>
              <a:rPr lang="en-US" dirty="0"/>
              <a:t>To enter command mode hit ESC, type the command, and hit RETURN</a:t>
            </a:r>
          </a:p>
          <a:p>
            <a:r>
              <a:rPr lang="en-US" dirty="0"/>
              <a:t>To enter insert mode hit ESC, type </a:t>
            </a:r>
            <a:r>
              <a:rPr lang="en-US" dirty="0" err="1"/>
              <a:t>i</a:t>
            </a:r>
            <a:r>
              <a:rPr lang="en-US" dirty="0"/>
              <a:t>, and hit RETURN</a:t>
            </a:r>
          </a:p>
          <a:p>
            <a:endParaRPr lang="en-US" dirty="0"/>
          </a:p>
          <a:p>
            <a:endParaRPr lang="en-US" dirty="0"/>
          </a:p>
          <a:p>
            <a:endParaRPr lang="en-US" dirty="0"/>
          </a:p>
        </p:txBody>
      </p:sp>
    </p:spTree>
    <p:extLst>
      <p:ext uri="{BB962C8B-B14F-4D97-AF65-F5344CB8AC3E}">
        <p14:creationId xmlns:p14="http://schemas.microsoft.com/office/powerpoint/2010/main" val="336154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 Commands</a:t>
            </a:r>
            <a:endParaRPr lang="en-US" dirty="0"/>
          </a:p>
        </p:txBody>
      </p:sp>
      <p:sp>
        <p:nvSpPr>
          <p:cNvPr id="3" name="Content Placeholder 2"/>
          <p:cNvSpPr>
            <a:spLocks noGrp="1"/>
          </p:cNvSpPr>
          <p:nvPr>
            <p:ph type="body" idx="1"/>
          </p:nvPr>
        </p:nvSpPr>
        <p:spPr/>
        <p:txBody>
          <a:bodyPr/>
          <a:lstStyle/>
          <a:p>
            <a:r>
              <a:rPr lang="en-US"/>
              <a:t>Start Vi</a:t>
            </a:r>
          </a:p>
          <a:p>
            <a:pPr lvl="1"/>
            <a:r>
              <a:rPr lang="en-US"/>
              <a:t>vi myfile.txt</a:t>
            </a:r>
          </a:p>
          <a:p>
            <a:r>
              <a:rPr lang="en-US"/>
              <a:t>Save modified file</a:t>
            </a:r>
          </a:p>
          <a:p>
            <a:pPr lvl="1"/>
            <a:r>
              <a:rPr lang="en-US"/>
              <a:t>ESC, :w&lt;return&gt;</a:t>
            </a:r>
          </a:p>
          <a:p>
            <a:r>
              <a:rPr lang="en-US"/>
              <a:t>Save modified file and exit Vi</a:t>
            </a:r>
          </a:p>
          <a:p>
            <a:pPr lvl="1"/>
            <a:r>
              <a:rPr lang="en-US"/>
              <a:t>ESC, :x&lt;return&gt;</a:t>
            </a:r>
          </a:p>
          <a:p>
            <a:r>
              <a:rPr lang="en-US"/>
              <a:t>Exit Vi without saving changes</a:t>
            </a:r>
          </a:p>
          <a:p>
            <a:pPr lvl="1"/>
            <a:r>
              <a:rPr lang="en-US"/>
              <a:t>ESC, :q!&lt;return&gt;</a:t>
            </a:r>
            <a:endParaRPr lang="en-US" dirty="0"/>
          </a:p>
        </p:txBody>
      </p:sp>
    </p:spTree>
    <p:extLst>
      <p:ext uri="{BB962C8B-B14F-4D97-AF65-F5344CB8AC3E}">
        <p14:creationId xmlns:p14="http://schemas.microsoft.com/office/powerpoint/2010/main" val="1356700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 Insert Mode</a:t>
            </a:r>
          </a:p>
        </p:txBody>
      </p:sp>
      <p:sp>
        <p:nvSpPr>
          <p:cNvPr id="3" name="Content Placeholder 2"/>
          <p:cNvSpPr>
            <a:spLocks noGrp="1"/>
          </p:cNvSpPr>
          <p:nvPr>
            <p:ph type="body" idx="1"/>
          </p:nvPr>
        </p:nvSpPr>
        <p:spPr/>
        <p:txBody>
          <a:bodyPr/>
          <a:lstStyle/>
          <a:p>
            <a:r>
              <a:rPr lang="en-US" sz="2000" dirty="0"/>
              <a:t>Can edit text</a:t>
            </a:r>
          </a:p>
          <a:p>
            <a:r>
              <a:rPr lang="en-US" sz="2000" dirty="0"/>
              <a:t>Can move cursor using arrow buttons</a:t>
            </a:r>
          </a:p>
          <a:p>
            <a:r>
              <a:rPr lang="en-US" sz="2000" dirty="0"/>
              <a:t>To enter this mode and exit command mode hit ESC and then hit s.</a:t>
            </a:r>
          </a:p>
        </p:txBody>
      </p:sp>
    </p:spTree>
    <p:extLst>
      <p:ext uri="{BB962C8B-B14F-4D97-AF65-F5344CB8AC3E}">
        <p14:creationId xmlns:p14="http://schemas.microsoft.com/office/powerpoint/2010/main" val="3758510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 User Interface</a:t>
            </a:r>
          </a:p>
        </p:txBody>
      </p:sp>
      <p:pic>
        <p:nvPicPr>
          <p:cNvPr id="983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6050" y="1339298"/>
            <a:ext cx="4141018" cy="3482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753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Commands</a:t>
            </a:r>
          </a:p>
        </p:txBody>
      </p:sp>
      <p:sp>
        <p:nvSpPr>
          <p:cNvPr id="3" name="Content Placeholder 2"/>
          <p:cNvSpPr>
            <a:spLocks noGrp="1"/>
          </p:cNvSpPr>
          <p:nvPr>
            <p:ph type="body" idx="1"/>
          </p:nvPr>
        </p:nvSpPr>
        <p:spPr/>
        <p:txBody>
          <a:bodyPr>
            <a:normAutofit fontScale="77500" lnSpcReduction="20000"/>
          </a:bodyPr>
          <a:lstStyle/>
          <a:p>
            <a:pPr>
              <a:lnSpc>
                <a:spcPct val="120000"/>
              </a:lnSpc>
            </a:pPr>
            <a:r>
              <a:rPr lang="en-US" dirty="0"/>
              <a:t>Pipes and redirections</a:t>
            </a:r>
          </a:p>
          <a:p>
            <a:pPr lvl="1">
              <a:lnSpc>
                <a:spcPct val="120000"/>
              </a:lnSpc>
            </a:pPr>
            <a:r>
              <a:rPr lang="en-US" dirty="0"/>
              <a:t>Passing the output of a command to the next one</a:t>
            </a:r>
          </a:p>
          <a:p>
            <a:pPr lvl="1">
              <a:lnSpc>
                <a:spcPct val="120000"/>
              </a:lnSpc>
            </a:pPr>
            <a:r>
              <a:rPr lang="en-US" dirty="0"/>
              <a:t>Examples:</a:t>
            </a:r>
          </a:p>
          <a:p>
            <a:pPr lvl="2">
              <a:lnSpc>
                <a:spcPct val="120000"/>
              </a:lnSpc>
            </a:pPr>
            <a:r>
              <a:rPr lang="en-US" dirty="0"/>
              <a:t>ls -la | head -1 # transfers the output of ls command to head</a:t>
            </a:r>
          </a:p>
          <a:p>
            <a:pPr lvl="2">
              <a:lnSpc>
                <a:spcPct val="120000"/>
              </a:lnSpc>
            </a:pPr>
            <a:r>
              <a:rPr lang="en-US" dirty="0"/>
              <a:t>cat file | grep –c # same</a:t>
            </a:r>
          </a:p>
          <a:p>
            <a:pPr lvl="2">
              <a:lnSpc>
                <a:spcPct val="120000"/>
              </a:lnSpc>
            </a:pPr>
            <a:r>
              <a:rPr lang="en-US" dirty="0"/>
              <a:t>./command &gt; file.log #stores command output in the file</a:t>
            </a:r>
          </a:p>
          <a:p>
            <a:pPr>
              <a:lnSpc>
                <a:spcPct val="120000"/>
              </a:lnSpc>
            </a:pPr>
            <a:r>
              <a:rPr lang="en-US" dirty="0"/>
              <a:t>Grep</a:t>
            </a:r>
          </a:p>
          <a:p>
            <a:pPr lvl="1">
              <a:lnSpc>
                <a:spcPct val="120000"/>
              </a:lnSpc>
            </a:pPr>
            <a:r>
              <a:rPr lang="en-US" dirty="0"/>
              <a:t>grep searches input files for lines containing a match to a given pattern list</a:t>
            </a:r>
          </a:p>
          <a:p>
            <a:pPr>
              <a:lnSpc>
                <a:spcPct val="120000"/>
              </a:lnSpc>
            </a:pPr>
            <a:r>
              <a:rPr lang="en-US" dirty="0" err="1"/>
              <a:t>Sed</a:t>
            </a:r>
            <a:endParaRPr lang="en-US" dirty="0"/>
          </a:p>
          <a:p>
            <a:pPr lvl="1">
              <a:lnSpc>
                <a:spcPct val="120000"/>
              </a:lnSpc>
            </a:pPr>
            <a:r>
              <a:rPr lang="en-US" dirty="0"/>
              <a:t>The </a:t>
            </a:r>
            <a:r>
              <a:rPr lang="en-US" dirty="0" err="1"/>
              <a:t>sed</a:t>
            </a:r>
            <a:r>
              <a:rPr lang="en-US" dirty="0"/>
              <a:t> stream editor is a text editor that performs editing operations on information coming from standard input or a file</a:t>
            </a:r>
          </a:p>
          <a:p>
            <a:pPr>
              <a:lnSpc>
                <a:spcPct val="120000"/>
              </a:lnSpc>
            </a:pPr>
            <a:r>
              <a:rPr lang="en-US" dirty="0" err="1"/>
              <a:t>Awk</a:t>
            </a:r>
            <a:endParaRPr lang="en-US" dirty="0"/>
          </a:p>
          <a:p>
            <a:pPr lvl="1">
              <a:lnSpc>
                <a:spcPct val="120000"/>
              </a:lnSpc>
            </a:pPr>
            <a:r>
              <a:rPr lang="en-US" dirty="0" err="1"/>
              <a:t>Awk</a:t>
            </a:r>
            <a:r>
              <a:rPr lang="en-US" dirty="0"/>
              <a:t> is both a programming language and text processor that can be used to manipulate text data in very useful ways</a:t>
            </a:r>
          </a:p>
        </p:txBody>
      </p:sp>
    </p:spTree>
    <p:extLst>
      <p:ext uri="{BB962C8B-B14F-4D97-AF65-F5344CB8AC3E}">
        <p14:creationId xmlns:p14="http://schemas.microsoft.com/office/powerpoint/2010/main" val="635061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lstStyle/>
          <a:p>
            <a:pPr lvl="0"/>
            <a:r>
              <a:rPr lang="en-US" dirty="0"/>
              <a:t>After setting the SSH connection to the Discovery Cluster, this will take you to a login node. </a:t>
            </a:r>
          </a:p>
          <a:p>
            <a:pPr lvl="0"/>
            <a:r>
              <a:rPr lang="en-US" b="1" dirty="0"/>
              <a:t>YOU SHOULD NOT</a:t>
            </a:r>
            <a:r>
              <a:rPr lang="en-US" dirty="0"/>
              <a:t> execute any work here. </a:t>
            </a:r>
          </a:p>
          <a:p>
            <a:pPr lvl="0"/>
            <a:r>
              <a:rPr lang="en-US" dirty="0"/>
              <a:t>These nodes are meant to control the flow of users and shouldn’t be used for anything besides that (this means, no compiling/running code on them). </a:t>
            </a:r>
          </a:p>
          <a:p>
            <a:pPr lvl="0"/>
            <a:r>
              <a:rPr lang="en-US" dirty="0"/>
              <a:t>You should only run code by requesting a node using a SLURM script or submitting an interactive node (we will go into this shortly).</a:t>
            </a:r>
          </a:p>
        </p:txBody>
      </p:sp>
    </p:spTree>
    <p:extLst>
      <p:ext uri="{BB962C8B-B14F-4D97-AF65-F5344CB8AC3E}">
        <p14:creationId xmlns:p14="http://schemas.microsoft.com/office/powerpoint/2010/main" val="393864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normAutofit fontScale="92500" lnSpcReduction="10000"/>
          </a:bodyPr>
          <a:lstStyle/>
          <a:p>
            <a:pPr lvl="0"/>
            <a:r>
              <a:rPr lang="en-US" dirty="0"/>
              <a:t>The discovery cluster contains different partitions (groups of nodes) which are used to differentiate the computing capabilities of the machines.</a:t>
            </a:r>
          </a:p>
          <a:p>
            <a:pPr lvl="0"/>
            <a:r>
              <a:rPr lang="en-US" dirty="0"/>
              <a:t>All machines from the same partition will usually have similar hardware (E.g. the gpu partition, all nodes contain </a:t>
            </a:r>
            <a:r>
              <a:rPr lang="en-US" dirty="0" err="1"/>
              <a:t>gpus</a:t>
            </a:r>
            <a:r>
              <a:rPr lang="en-US" dirty="0"/>
              <a:t>)</a:t>
            </a:r>
          </a:p>
          <a:p>
            <a:pPr lvl="0"/>
            <a:r>
              <a:rPr lang="en-US" dirty="0"/>
              <a:t>These are the main partitions available:</a:t>
            </a:r>
          </a:p>
          <a:p>
            <a:pPr lvl="1"/>
            <a:r>
              <a:rPr lang="en-US" dirty="0"/>
              <a:t>general</a:t>
            </a:r>
          </a:p>
          <a:p>
            <a:pPr lvl="1"/>
            <a:r>
              <a:rPr lang="en-US" dirty="0"/>
              <a:t>gpu</a:t>
            </a:r>
          </a:p>
          <a:p>
            <a:pPr lvl="1"/>
            <a:r>
              <a:rPr lang="en-US" dirty="0" err="1"/>
              <a:t>infiniband</a:t>
            </a:r>
            <a:endParaRPr lang="en-US" dirty="0"/>
          </a:p>
          <a:p>
            <a:pPr lvl="1"/>
            <a:r>
              <a:rPr lang="en-US" dirty="0"/>
              <a:t>phi</a:t>
            </a:r>
          </a:p>
          <a:p>
            <a:pPr lvl="1"/>
            <a:r>
              <a:rPr lang="en-US" dirty="0"/>
              <a:t>Other private ones</a:t>
            </a:r>
          </a:p>
        </p:txBody>
      </p:sp>
    </p:spTree>
    <p:extLst>
      <p:ext uri="{BB962C8B-B14F-4D97-AF65-F5344CB8AC3E}">
        <p14:creationId xmlns:p14="http://schemas.microsoft.com/office/powerpoint/2010/main" val="1741408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lstStyle/>
          <a:p>
            <a:pPr lvl="0"/>
            <a:r>
              <a:rPr lang="en-US" sz="2000" dirty="0"/>
              <a:t>We will have a reservation which grants us exclusive access to up to 16 nodes (known as a partition or group of nodes) for us to work with during lab sessions. </a:t>
            </a:r>
          </a:p>
          <a:p>
            <a:pPr lvl="0"/>
            <a:r>
              <a:rPr lang="en-US" sz="2000" dirty="0"/>
              <a:t>They are GPU nodes with K20m GPUs (which you will need later on in the course). </a:t>
            </a:r>
          </a:p>
          <a:p>
            <a:pPr lvl="0"/>
            <a:r>
              <a:rPr lang="en-US" sz="2000" dirty="0"/>
              <a:t>This reservation (gpu-class) is available only 2 hours before and 2 hours after lab sessions.</a:t>
            </a:r>
          </a:p>
        </p:txBody>
      </p:sp>
    </p:spTree>
    <p:extLst>
      <p:ext uri="{BB962C8B-B14F-4D97-AF65-F5344CB8AC3E}">
        <p14:creationId xmlns:p14="http://schemas.microsoft.com/office/powerpoint/2010/main" val="304336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34796-A114-4960-A926-7CD10D50FBE7}"/>
              </a:ext>
            </a:extLst>
          </p:cNvPr>
          <p:cNvSpPr>
            <a:spLocks noGrp="1"/>
          </p:cNvSpPr>
          <p:nvPr>
            <p:ph type="title"/>
          </p:nvPr>
        </p:nvSpPr>
        <p:spPr/>
        <p:txBody>
          <a:bodyPr/>
          <a:lstStyle/>
          <a:p>
            <a:r>
              <a:rPr lang="en-US" dirty="0"/>
              <a:t>Hardware Resources</a:t>
            </a:r>
          </a:p>
        </p:txBody>
      </p:sp>
      <p:sp>
        <p:nvSpPr>
          <p:cNvPr id="3" name="Text Placeholder 2">
            <a:extLst>
              <a:ext uri="{FF2B5EF4-FFF2-40B4-BE49-F238E27FC236}">
                <a16:creationId xmlns:a16="http://schemas.microsoft.com/office/drawing/2014/main" id="{2C12B725-0E5F-4FF9-91B6-48ED6CFABE40}"/>
              </a:ext>
            </a:extLst>
          </p:cNvPr>
          <p:cNvSpPr>
            <a:spLocks noGrp="1"/>
          </p:cNvSpPr>
          <p:nvPr>
            <p:ph type="body" idx="1"/>
          </p:nvPr>
        </p:nvSpPr>
        <p:spPr/>
        <p:txBody>
          <a:bodyPr>
            <a:normAutofit fontScale="85000" lnSpcReduction="10000"/>
          </a:bodyPr>
          <a:lstStyle/>
          <a:p>
            <a:r>
              <a:rPr lang="en-US" sz="1400" dirty="0"/>
              <a:t>Discovery Cluster</a:t>
            </a:r>
          </a:p>
          <a:p>
            <a:pPr lvl="1"/>
            <a:r>
              <a:rPr lang="en-US" sz="1400" dirty="0"/>
              <a:t>The server that we will use for this tutorial</a:t>
            </a:r>
          </a:p>
          <a:p>
            <a:pPr lvl="1"/>
            <a:r>
              <a:rPr lang="en-US" sz="1400" dirty="0"/>
              <a:t>We have been assigned a reservation which allows you to have “exclusive” access to certain nodes.</a:t>
            </a:r>
          </a:p>
          <a:p>
            <a:pPr lvl="1"/>
            <a:r>
              <a:rPr lang="en-US" sz="1400" dirty="0"/>
              <a:t>I highly recommend you read the following document as it specifies how to properly use the Discovery Cluster. </a:t>
            </a:r>
          </a:p>
          <a:p>
            <a:pPr lvl="2"/>
            <a:r>
              <a:rPr lang="en-US" sz="1400" dirty="0"/>
              <a:t>Provides guidelines to use the DC under various scenarios for example, running jobs with multiple nodes, multiple GPUs, etc.</a:t>
            </a:r>
          </a:p>
          <a:p>
            <a:pPr lvl="2"/>
            <a:r>
              <a:rPr lang="en-US" sz="1400" dirty="0"/>
              <a:t>This is important if you will use it for other projects as well.</a:t>
            </a:r>
          </a:p>
          <a:p>
            <a:pPr lvl="2"/>
            <a:r>
              <a:rPr lang="en-US" sz="1400" dirty="0">
                <a:hlinkClick r:id="rId2"/>
              </a:rPr>
              <a:t>https://docs.google.com/presentation/d/1aKZzL3o5kf_RVm23YTuOLj1LI2DZFlzitA2g9w6axas/edit#slide=id.g412dc120e5_0_0</a:t>
            </a:r>
            <a:r>
              <a:rPr lang="en-US" sz="1400" dirty="0"/>
              <a:t> </a:t>
            </a:r>
          </a:p>
          <a:p>
            <a:pPr lvl="1"/>
            <a:r>
              <a:rPr lang="en-US" sz="1400" dirty="0"/>
              <a:t>A very useful wiki (WIP)</a:t>
            </a:r>
          </a:p>
          <a:p>
            <a:pPr lvl="2"/>
            <a:r>
              <a:rPr lang="en-US" sz="1400" dirty="0">
                <a:hlinkClick r:id="rId3"/>
              </a:rPr>
              <a:t>https://github.com/NEU-ABLE-LAB/NEU_RC_HELLO</a:t>
            </a:r>
            <a:r>
              <a:rPr lang="en-US" sz="1400" dirty="0"/>
              <a:t> </a:t>
            </a:r>
          </a:p>
        </p:txBody>
      </p:sp>
    </p:spTree>
    <p:extLst>
      <p:ext uri="{BB962C8B-B14F-4D97-AF65-F5344CB8AC3E}">
        <p14:creationId xmlns:p14="http://schemas.microsoft.com/office/powerpoint/2010/main" val="876300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lstStyle/>
          <a:p>
            <a:pPr lvl="0"/>
            <a:r>
              <a:rPr lang="en-US" sz="2000" dirty="0"/>
              <a:t>We are first going to setup the environment in the discovery cluster. </a:t>
            </a:r>
          </a:p>
          <a:p>
            <a:pPr lvl="0"/>
            <a:r>
              <a:rPr lang="en-US" sz="2000" dirty="0"/>
              <a:t>We are going to store all our codes in a general folder called scratch. </a:t>
            </a:r>
          </a:p>
          <a:p>
            <a:pPr lvl="0"/>
            <a:r>
              <a:rPr lang="en-US" sz="2000" dirty="0"/>
              <a:t>Each person </a:t>
            </a:r>
            <a:r>
              <a:rPr lang="en-US" sz="2000" b="1" dirty="0"/>
              <a:t>must</a:t>
            </a:r>
            <a:r>
              <a:rPr lang="en-US" sz="2000" dirty="0"/>
              <a:t> create their own folder in scratch by running this command:</a:t>
            </a:r>
          </a:p>
          <a:p>
            <a:pPr lvl="1"/>
            <a:r>
              <a:rPr lang="en-US" sz="2000" dirty="0" err="1"/>
              <a:t>mkdir</a:t>
            </a:r>
            <a:r>
              <a:rPr lang="en-US" sz="2000" dirty="0"/>
              <a:t> /scratch/`</a:t>
            </a:r>
            <a:r>
              <a:rPr lang="en-US" sz="2000" dirty="0" err="1"/>
              <a:t>whoami</a:t>
            </a:r>
            <a:r>
              <a:rPr lang="en-US" sz="2000" dirty="0"/>
              <a:t>`</a:t>
            </a:r>
          </a:p>
        </p:txBody>
      </p:sp>
    </p:spTree>
    <p:extLst>
      <p:ext uri="{BB962C8B-B14F-4D97-AF65-F5344CB8AC3E}">
        <p14:creationId xmlns:p14="http://schemas.microsoft.com/office/powerpoint/2010/main" val="2232509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lstStyle/>
          <a:p>
            <a:pPr lvl="0"/>
            <a:r>
              <a:rPr lang="en-US" sz="2000" dirty="0"/>
              <a:t>The /scratch directory is a 1+ PB parallel file server which all users may utilize. </a:t>
            </a:r>
          </a:p>
          <a:p>
            <a:pPr lvl="0"/>
            <a:r>
              <a:rPr lang="en-US" sz="2000" dirty="0"/>
              <a:t>Always launch submitted jobs from /scratch, and transfer your data from /scratch to another resource (e.g. personal/group file server) as soon as possible.</a:t>
            </a:r>
          </a:p>
          <a:p>
            <a:pPr lvl="0"/>
            <a:r>
              <a:rPr lang="en-US" sz="2000" dirty="0"/>
              <a:t>For instance if you wrote code stored in scratch, you want to copy it back to your home directory as the data in /scratch might be removed after a couple of months of inactivity.</a:t>
            </a:r>
          </a:p>
        </p:txBody>
      </p:sp>
    </p:spTree>
    <p:extLst>
      <p:ext uri="{BB962C8B-B14F-4D97-AF65-F5344CB8AC3E}">
        <p14:creationId xmlns:p14="http://schemas.microsoft.com/office/powerpoint/2010/main" val="1000799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lstStyle/>
          <a:p>
            <a:pPr lvl="0"/>
            <a:r>
              <a:rPr lang="en-US" sz="2000" dirty="0"/>
              <a:t>In order to run any code on Discovery, you must use SLURM (Simple Linux Utility for Resource Management). </a:t>
            </a:r>
          </a:p>
          <a:p>
            <a:pPr lvl="0"/>
            <a:r>
              <a:rPr lang="en-US" sz="2000" dirty="0"/>
              <a:t>The idea is that you ask SLURM for resources (e.g. what type of node, how many cores, how much memory), and then your code will execute once those resources are available. </a:t>
            </a:r>
          </a:p>
          <a:p>
            <a:pPr lvl="0"/>
            <a:r>
              <a:rPr lang="en-US" sz="2000" dirty="0"/>
              <a:t>We will go into this later on in the lab.</a:t>
            </a:r>
          </a:p>
        </p:txBody>
      </p:sp>
    </p:spTree>
    <p:extLst>
      <p:ext uri="{BB962C8B-B14F-4D97-AF65-F5344CB8AC3E}">
        <p14:creationId xmlns:p14="http://schemas.microsoft.com/office/powerpoint/2010/main" val="1822736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lstStyle/>
          <a:p>
            <a:pPr lvl="0"/>
            <a:r>
              <a:rPr lang="en-US" dirty="0"/>
              <a:t>Some common SLURM Commands:</a:t>
            </a:r>
          </a:p>
          <a:p>
            <a:pPr lvl="1"/>
            <a:r>
              <a:rPr lang="en-US" dirty="0" err="1"/>
              <a:t>sbatch</a:t>
            </a:r>
            <a:r>
              <a:rPr lang="en-US" dirty="0"/>
              <a:t> &lt;file name&gt; : this will send the job to the scheduler.</a:t>
            </a:r>
          </a:p>
          <a:p>
            <a:pPr lvl="1"/>
            <a:r>
              <a:rPr lang="en-US" dirty="0" err="1"/>
              <a:t>srun</a:t>
            </a:r>
            <a:r>
              <a:rPr lang="en-US" dirty="0"/>
              <a:t> : If you would prefer to work interactively on a node, you may launch and interactive session with </a:t>
            </a:r>
            <a:r>
              <a:rPr lang="en-US" dirty="0" err="1"/>
              <a:t>srun</a:t>
            </a:r>
            <a:r>
              <a:rPr lang="en-US" dirty="0"/>
              <a:t>.</a:t>
            </a:r>
          </a:p>
          <a:p>
            <a:pPr lvl="1"/>
            <a:r>
              <a:rPr lang="en-US" dirty="0" err="1"/>
              <a:t>squeue</a:t>
            </a:r>
            <a:r>
              <a:rPr lang="en-US" dirty="0"/>
              <a:t> : see what jobs are waiting and running currently.</a:t>
            </a:r>
          </a:p>
          <a:p>
            <a:pPr lvl="1"/>
            <a:r>
              <a:rPr lang="en-US" dirty="0" err="1"/>
              <a:t>scancel</a:t>
            </a:r>
            <a:r>
              <a:rPr lang="en-US" dirty="0"/>
              <a:t> &lt;job id&gt; : remove a running or pending job from the queue</a:t>
            </a:r>
          </a:p>
          <a:p>
            <a:pPr lvl="1"/>
            <a:r>
              <a:rPr lang="en-US" dirty="0" err="1"/>
              <a:t>scontrol</a:t>
            </a:r>
            <a:r>
              <a:rPr lang="en-US" dirty="0"/>
              <a:t> &lt;flags&gt; : find more information about the machine configuration and job settings </a:t>
            </a:r>
          </a:p>
          <a:p>
            <a:pPr lvl="1"/>
            <a:r>
              <a:rPr lang="en-US" dirty="0" err="1"/>
              <a:t>seff</a:t>
            </a:r>
            <a:r>
              <a:rPr lang="en-US" dirty="0"/>
              <a:t> &lt;job id&gt; : report the computational efficiency of your calculations</a:t>
            </a:r>
          </a:p>
        </p:txBody>
      </p:sp>
    </p:spTree>
    <p:extLst>
      <p:ext uri="{BB962C8B-B14F-4D97-AF65-F5344CB8AC3E}">
        <p14:creationId xmlns:p14="http://schemas.microsoft.com/office/powerpoint/2010/main" val="3786108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FA7A-98B5-4643-8267-8B2AA1E53A0A}"/>
              </a:ext>
            </a:extLst>
          </p:cNvPr>
          <p:cNvSpPr>
            <a:spLocks noGrp="1"/>
          </p:cNvSpPr>
          <p:nvPr>
            <p:ph type="title"/>
          </p:nvPr>
        </p:nvSpPr>
        <p:spPr/>
        <p:txBody>
          <a:bodyPr/>
          <a:lstStyle/>
          <a:p>
            <a:r>
              <a:rPr lang="en-US" dirty="0"/>
              <a:t>SBATCH</a:t>
            </a:r>
          </a:p>
        </p:txBody>
      </p:sp>
      <p:sp>
        <p:nvSpPr>
          <p:cNvPr id="3" name="Content Placeholder 2">
            <a:extLst>
              <a:ext uri="{FF2B5EF4-FFF2-40B4-BE49-F238E27FC236}">
                <a16:creationId xmlns:a16="http://schemas.microsoft.com/office/drawing/2014/main" id="{6B693C38-914A-4010-AD55-DC326324AD91}"/>
              </a:ext>
            </a:extLst>
          </p:cNvPr>
          <p:cNvSpPr>
            <a:spLocks noGrp="1"/>
          </p:cNvSpPr>
          <p:nvPr>
            <p:ph type="body" idx="1"/>
          </p:nvPr>
        </p:nvSpPr>
        <p:spPr/>
        <p:txBody>
          <a:bodyPr/>
          <a:lstStyle/>
          <a:p>
            <a:r>
              <a:rPr lang="en-US" dirty="0"/>
              <a:t>In order to </a:t>
            </a:r>
            <a:r>
              <a:rPr lang="en-US" b="1" dirty="0"/>
              <a:t>schedule</a:t>
            </a:r>
            <a:r>
              <a:rPr lang="en-US" dirty="0"/>
              <a:t> a job for execution, you need to submit it to SLURM using the command:</a:t>
            </a:r>
          </a:p>
          <a:p>
            <a:pPr marL="0" indent="0" algn="ctr">
              <a:buNone/>
            </a:pPr>
            <a:r>
              <a:rPr lang="en-US" dirty="0" err="1">
                <a:latin typeface="Consolas" panose="020B0609020204030204" pitchFamily="49" charset="0"/>
              </a:rPr>
              <a:t>sbatch</a:t>
            </a:r>
            <a:r>
              <a:rPr lang="en-US" dirty="0">
                <a:latin typeface="Consolas" panose="020B0609020204030204" pitchFamily="49" charset="0"/>
              </a:rPr>
              <a:t> </a:t>
            </a:r>
            <a:r>
              <a:rPr lang="en-US" dirty="0" err="1">
                <a:latin typeface="Consolas" panose="020B0609020204030204" pitchFamily="49" charset="0"/>
              </a:rPr>
              <a:t>sbatch_example.script</a:t>
            </a:r>
            <a:endParaRPr lang="en-US" dirty="0">
              <a:latin typeface="Consolas" panose="020B0609020204030204" pitchFamily="49" charset="0"/>
            </a:endParaRPr>
          </a:p>
          <a:p>
            <a:r>
              <a:rPr lang="en-US" dirty="0"/>
              <a:t>The general format for a submit script is to provide a variety of SBATCH flags in the header and then the executables are called in the body of the script.</a:t>
            </a:r>
          </a:p>
          <a:p>
            <a:r>
              <a:rPr lang="en-US" dirty="0"/>
              <a:t>Use </a:t>
            </a:r>
            <a:r>
              <a:rPr lang="en-US" dirty="0" err="1">
                <a:latin typeface="Consolas" panose="020B0609020204030204" pitchFamily="49" charset="0"/>
              </a:rPr>
              <a:t>sbatch</a:t>
            </a:r>
            <a:r>
              <a:rPr lang="en-US" dirty="0">
                <a:latin typeface="Consolas" panose="020B0609020204030204" pitchFamily="49" charset="0"/>
              </a:rPr>
              <a:t> --help </a:t>
            </a:r>
            <a:r>
              <a:rPr lang="en-US" dirty="0"/>
              <a:t>to see all command line options available</a:t>
            </a:r>
          </a:p>
        </p:txBody>
      </p:sp>
      <p:sp>
        <p:nvSpPr>
          <p:cNvPr id="4" name="Speech Bubble: Rectangle with Corners Rounded 3">
            <a:extLst>
              <a:ext uri="{FF2B5EF4-FFF2-40B4-BE49-F238E27FC236}">
                <a16:creationId xmlns:a16="http://schemas.microsoft.com/office/drawing/2014/main" id="{93FEB5B3-4287-4830-9C55-F01A69A1EF37}"/>
              </a:ext>
            </a:extLst>
          </p:cNvPr>
          <p:cNvSpPr/>
          <p:nvPr/>
        </p:nvSpPr>
        <p:spPr>
          <a:xfrm>
            <a:off x="5993938" y="3435434"/>
            <a:ext cx="2228850" cy="459486"/>
          </a:xfrm>
          <a:prstGeom prst="wedgeRoundRectCallout">
            <a:avLst>
              <a:gd name="adj1" fmla="val -55422"/>
              <a:gd name="adj2" fmla="val -2885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Submission script: </a:t>
            </a:r>
            <a:r>
              <a:rPr lang="en-US" sz="1050" dirty="0" err="1">
                <a:latin typeface="Consolas" panose="020B0609020204030204" pitchFamily="49" charset="0"/>
              </a:rPr>
              <a:t>sbatch_example.script</a:t>
            </a:r>
            <a:endParaRPr lang="en-US" sz="1050" dirty="0"/>
          </a:p>
        </p:txBody>
      </p:sp>
    </p:spTree>
    <p:extLst>
      <p:ext uri="{BB962C8B-B14F-4D97-AF65-F5344CB8AC3E}">
        <p14:creationId xmlns:p14="http://schemas.microsoft.com/office/powerpoint/2010/main" val="158274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599D-C4B3-4F10-9DB4-8268AD827D65}"/>
              </a:ext>
            </a:extLst>
          </p:cNvPr>
          <p:cNvSpPr>
            <a:spLocks noGrp="1"/>
          </p:cNvSpPr>
          <p:nvPr>
            <p:ph type="title"/>
          </p:nvPr>
        </p:nvSpPr>
        <p:spPr/>
        <p:txBody>
          <a:bodyPr/>
          <a:lstStyle/>
          <a:p>
            <a:r>
              <a:rPr lang="en-US" dirty="0"/>
              <a:t>SRUN</a:t>
            </a:r>
          </a:p>
        </p:txBody>
      </p:sp>
      <p:sp>
        <p:nvSpPr>
          <p:cNvPr id="3" name="Content Placeholder 2">
            <a:extLst>
              <a:ext uri="{FF2B5EF4-FFF2-40B4-BE49-F238E27FC236}">
                <a16:creationId xmlns:a16="http://schemas.microsoft.com/office/drawing/2014/main" id="{8BC27D13-7AC0-4814-B4F3-9FEEE0DCC0CF}"/>
              </a:ext>
            </a:extLst>
          </p:cNvPr>
          <p:cNvSpPr>
            <a:spLocks noGrp="1"/>
          </p:cNvSpPr>
          <p:nvPr>
            <p:ph type="body" idx="1"/>
          </p:nvPr>
        </p:nvSpPr>
        <p:spPr/>
        <p:txBody>
          <a:bodyPr/>
          <a:lstStyle/>
          <a:p>
            <a:r>
              <a:rPr lang="en-US" sz="2000" dirty="0"/>
              <a:t>SRUN lets you use a node interactively. You can run your program and see the output right at your terminal.</a:t>
            </a:r>
          </a:p>
          <a:p>
            <a:r>
              <a:rPr lang="en-US" sz="2000" dirty="0"/>
              <a:t>Use </a:t>
            </a:r>
            <a:r>
              <a:rPr lang="en-US" sz="2000" dirty="0" err="1">
                <a:latin typeface="Consolas" panose="020B0609020204030204" pitchFamily="49" charset="0"/>
              </a:rPr>
              <a:t>srun</a:t>
            </a:r>
            <a:r>
              <a:rPr lang="en-US" sz="2000" dirty="0">
                <a:latin typeface="Consolas" panose="020B0609020204030204" pitchFamily="49" charset="0"/>
              </a:rPr>
              <a:t> --help </a:t>
            </a:r>
            <a:r>
              <a:rPr lang="en-US" sz="2000" dirty="0"/>
              <a:t>to see all command line options available</a:t>
            </a:r>
          </a:p>
          <a:p>
            <a:endParaRPr lang="en-US" sz="2000" dirty="0"/>
          </a:p>
        </p:txBody>
      </p:sp>
    </p:spTree>
    <p:extLst>
      <p:ext uri="{BB962C8B-B14F-4D97-AF65-F5344CB8AC3E}">
        <p14:creationId xmlns:p14="http://schemas.microsoft.com/office/powerpoint/2010/main" val="1283905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F3B0-1268-4012-87CE-2691EF6A248E}"/>
              </a:ext>
            </a:extLst>
          </p:cNvPr>
          <p:cNvSpPr>
            <a:spLocks noGrp="1"/>
          </p:cNvSpPr>
          <p:nvPr>
            <p:ph type="title"/>
          </p:nvPr>
        </p:nvSpPr>
        <p:spPr/>
        <p:txBody>
          <a:bodyPr/>
          <a:lstStyle/>
          <a:p>
            <a:r>
              <a:rPr lang="en-US" dirty="0"/>
              <a:t>Try It Out: </a:t>
            </a:r>
            <a:r>
              <a:rPr lang="en-US" dirty="0" err="1"/>
              <a:t>sbatch</a:t>
            </a:r>
            <a:r>
              <a:rPr lang="en-US" dirty="0"/>
              <a:t> and </a:t>
            </a:r>
            <a:r>
              <a:rPr lang="en-US" dirty="0" err="1"/>
              <a:t>srun</a:t>
            </a:r>
            <a:endParaRPr lang="en-US" dirty="0"/>
          </a:p>
        </p:txBody>
      </p:sp>
      <p:sp>
        <p:nvSpPr>
          <p:cNvPr id="3" name="Content Placeholder 2">
            <a:extLst>
              <a:ext uri="{FF2B5EF4-FFF2-40B4-BE49-F238E27FC236}">
                <a16:creationId xmlns:a16="http://schemas.microsoft.com/office/drawing/2014/main" id="{F3B60DEC-CFE4-499E-AE93-13F2BAAB1D9C}"/>
              </a:ext>
            </a:extLst>
          </p:cNvPr>
          <p:cNvSpPr>
            <a:spLocks noGrp="1"/>
          </p:cNvSpPr>
          <p:nvPr>
            <p:ph type="body" idx="1"/>
          </p:nvPr>
        </p:nvSpPr>
        <p:spPr/>
        <p:txBody>
          <a:bodyPr/>
          <a:lstStyle/>
          <a:p>
            <a:r>
              <a:rPr lang="en-US" dirty="0"/>
              <a:t>Use an editor to create a file “bash_example.sh” and copy and paste this into the file:</a:t>
            </a:r>
          </a:p>
          <a:p>
            <a:endParaRPr lang="en-US" dirty="0"/>
          </a:p>
          <a:p>
            <a:endParaRPr lang="en-US" dirty="0"/>
          </a:p>
          <a:p>
            <a:endParaRPr lang="en-US" dirty="0"/>
          </a:p>
          <a:p>
            <a:r>
              <a:rPr lang="en-US" dirty="0"/>
              <a:t>In the next slide, we will run </a:t>
            </a:r>
            <a:r>
              <a:rPr lang="en-US" i="1" dirty="0"/>
              <a:t>bash_example.sh </a:t>
            </a:r>
            <a:r>
              <a:rPr lang="en-US" dirty="0"/>
              <a:t>using both </a:t>
            </a:r>
            <a:r>
              <a:rPr lang="en-US" dirty="0" err="1"/>
              <a:t>srun</a:t>
            </a:r>
            <a:r>
              <a:rPr lang="en-US" dirty="0"/>
              <a:t> and </a:t>
            </a:r>
            <a:r>
              <a:rPr lang="en-US" dirty="0" err="1"/>
              <a:t>sbatch</a:t>
            </a:r>
            <a:endParaRPr lang="en-US" dirty="0"/>
          </a:p>
          <a:p>
            <a:endParaRPr lang="en-US" dirty="0"/>
          </a:p>
          <a:p>
            <a:endParaRPr lang="en-US" dirty="0"/>
          </a:p>
        </p:txBody>
      </p:sp>
      <p:sp>
        <p:nvSpPr>
          <p:cNvPr id="4" name="Rectangle 3">
            <a:extLst>
              <a:ext uri="{FF2B5EF4-FFF2-40B4-BE49-F238E27FC236}">
                <a16:creationId xmlns:a16="http://schemas.microsoft.com/office/drawing/2014/main" id="{504F4F5A-AE42-4CE1-9CA7-BBDC990B6391}"/>
              </a:ext>
            </a:extLst>
          </p:cNvPr>
          <p:cNvSpPr/>
          <p:nvPr/>
        </p:nvSpPr>
        <p:spPr>
          <a:xfrm>
            <a:off x="1828800" y="1922662"/>
            <a:ext cx="4273184" cy="7429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500" dirty="0">
                <a:latin typeface="Consolas" panose="020B0609020204030204" pitchFamily="49" charset="0"/>
              </a:rPr>
              <a:t>#!/bin/bash</a:t>
            </a:r>
          </a:p>
          <a:p>
            <a:r>
              <a:rPr lang="en-US" sz="1500" dirty="0">
                <a:latin typeface="Consolas" panose="020B0609020204030204" pitchFamily="49" charset="0"/>
              </a:rPr>
              <a:t>host=`/bin/hostname`</a:t>
            </a:r>
          </a:p>
          <a:p>
            <a:r>
              <a:rPr lang="en-US" sz="1500" dirty="0">
                <a:latin typeface="Consolas" panose="020B0609020204030204" pitchFamily="49" charset="0"/>
              </a:rPr>
              <a:t>echo "HELLO FROM $host"</a:t>
            </a:r>
          </a:p>
        </p:txBody>
      </p:sp>
    </p:spTree>
    <p:extLst>
      <p:ext uri="{BB962C8B-B14F-4D97-AF65-F5344CB8AC3E}">
        <p14:creationId xmlns:p14="http://schemas.microsoft.com/office/powerpoint/2010/main" val="2999195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F3B0-1268-4012-87CE-2691EF6A248E}"/>
              </a:ext>
            </a:extLst>
          </p:cNvPr>
          <p:cNvSpPr>
            <a:spLocks noGrp="1"/>
          </p:cNvSpPr>
          <p:nvPr>
            <p:ph type="title"/>
          </p:nvPr>
        </p:nvSpPr>
        <p:spPr/>
        <p:txBody>
          <a:bodyPr/>
          <a:lstStyle/>
          <a:p>
            <a:r>
              <a:rPr lang="en-US" dirty="0"/>
              <a:t>Try It Out: </a:t>
            </a:r>
            <a:r>
              <a:rPr lang="en-US" dirty="0" err="1"/>
              <a:t>sbatch</a:t>
            </a:r>
            <a:r>
              <a:rPr lang="en-US" dirty="0"/>
              <a:t> and </a:t>
            </a:r>
            <a:r>
              <a:rPr lang="en-US" dirty="0" err="1"/>
              <a:t>srun</a:t>
            </a:r>
            <a:endParaRPr lang="en-US" dirty="0"/>
          </a:p>
        </p:txBody>
      </p:sp>
      <p:sp>
        <p:nvSpPr>
          <p:cNvPr id="3" name="Content Placeholder 2">
            <a:extLst>
              <a:ext uri="{FF2B5EF4-FFF2-40B4-BE49-F238E27FC236}">
                <a16:creationId xmlns:a16="http://schemas.microsoft.com/office/drawing/2014/main" id="{F3B60DEC-CFE4-499E-AE93-13F2BAAB1D9C}"/>
              </a:ext>
            </a:extLst>
          </p:cNvPr>
          <p:cNvSpPr>
            <a:spLocks noGrp="1"/>
          </p:cNvSpPr>
          <p:nvPr>
            <p:ph type="body" idx="1"/>
          </p:nvPr>
        </p:nvSpPr>
        <p:spPr/>
        <p:txBody>
          <a:bodyPr>
            <a:normAutofit/>
          </a:bodyPr>
          <a:lstStyle/>
          <a:p>
            <a:r>
              <a:rPr lang="en-US" dirty="0"/>
              <a:t>For </a:t>
            </a:r>
            <a:r>
              <a:rPr lang="en-US" dirty="0" err="1"/>
              <a:t>srun</a:t>
            </a:r>
            <a:r>
              <a:rPr lang="en-US" dirty="0"/>
              <a:t>:</a:t>
            </a:r>
          </a:p>
          <a:p>
            <a:pPr marL="0" indent="0" algn="ctr">
              <a:buNone/>
            </a:pPr>
            <a:r>
              <a:rPr lang="en-US" sz="1500" dirty="0" err="1">
                <a:latin typeface="Consolas" panose="020B0609020204030204" pitchFamily="49" charset="0"/>
              </a:rPr>
              <a:t>srun</a:t>
            </a:r>
            <a:r>
              <a:rPr lang="en-US" sz="1500" dirty="0">
                <a:latin typeface="Consolas" panose="020B0609020204030204" pitchFamily="49" charset="0"/>
              </a:rPr>
              <a:t> –N 5 –p general bash_example.sh</a:t>
            </a:r>
            <a:endParaRPr lang="en-US" sz="1500" dirty="0"/>
          </a:p>
          <a:p>
            <a:r>
              <a:rPr lang="en-US" dirty="0"/>
              <a:t>For </a:t>
            </a:r>
            <a:r>
              <a:rPr lang="en-US" dirty="0" err="1"/>
              <a:t>sbatch</a:t>
            </a:r>
            <a:r>
              <a:rPr lang="en-US" dirty="0"/>
              <a:t>, first create an </a:t>
            </a:r>
            <a:r>
              <a:rPr lang="en-US" dirty="0" err="1"/>
              <a:t>sbatch</a:t>
            </a:r>
            <a:r>
              <a:rPr lang="en-US" dirty="0"/>
              <a:t> script file named “</a:t>
            </a:r>
            <a:r>
              <a:rPr lang="en-US" dirty="0" err="1"/>
              <a:t>sbatch_example.script</a:t>
            </a:r>
            <a:r>
              <a:rPr lang="en-US" dirty="0"/>
              <a:t>” and write the following lines. (Please make sure that the directory of the file is correct:</a:t>
            </a:r>
          </a:p>
          <a:p>
            <a:endParaRPr lang="en-US" dirty="0"/>
          </a:p>
          <a:p>
            <a:endParaRPr lang="en-US" dirty="0"/>
          </a:p>
          <a:p>
            <a:endParaRPr lang="en-US" dirty="0"/>
          </a:p>
          <a:p>
            <a:r>
              <a:rPr lang="en-US" dirty="0"/>
              <a:t>To run the </a:t>
            </a:r>
            <a:r>
              <a:rPr lang="en-US" dirty="0" err="1"/>
              <a:t>sbatch</a:t>
            </a:r>
            <a:r>
              <a:rPr lang="en-US" dirty="0"/>
              <a:t> script:</a:t>
            </a:r>
          </a:p>
          <a:p>
            <a:pPr marL="0" indent="0" algn="ctr">
              <a:buNone/>
            </a:pPr>
            <a:r>
              <a:rPr lang="en-US" sz="1500" dirty="0" err="1">
                <a:latin typeface="Consolas" panose="020B0609020204030204" pitchFamily="49" charset="0"/>
              </a:rPr>
              <a:t>sbatch</a:t>
            </a:r>
            <a:r>
              <a:rPr lang="en-US" sz="1500" dirty="0">
                <a:latin typeface="Consolas" panose="020B0609020204030204" pitchFamily="49" charset="0"/>
              </a:rPr>
              <a:t> </a:t>
            </a:r>
            <a:r>
              <a:rPr lang="en-US" sz="1500" dirty="0" err="1">
                <a:latin typeface="Consolas" panose="020B0609020204030204" pitchFamily="49" charset="0"/>
              </a:rPr>
              <a:t>sbatch_example.script</a:t>
            </a:r>
            <a:endParaRPr lang="en-US" sz="1500" dirty="0">
              <a:latin typeface="Consolas" panose="020B0609020204030204" pitchFamily="49" charset="0"/>
            </a:endParaRPr>
          </a:p>
        </p:txBody>
      </p:sp>
      <p:sp>
        <p:nvSpPr>
          <p:cNvPr id="6" name="Rectangle 5">
            <a:extLst>
              <a:ext uri="{FF2B5EF4-FFF2-40B4-BE49-F238E27FC236}">
                <a16:creationId xmlns:a16="http://schemas.microsoft.com/office/drawing/2014/main" id="{7A39BC31-66DE-4CBC-81E9-302BF0C7863F}"/>
              </a:ext>
            </a:extLst>
          </p:cNvPr>
          <p:cNvSpPr/>
          <p:nvPr/>
        </p:nvSpPr>
        <p:spPr>
          <a:xfrm>
            <a:off x="3459150" y="2798589"/>
            <a:ext cx="4273184" cy="10461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50" dirty="0">
                <a:latin typeface="Consolas" panose="020B0609020204030204" pitchFamily="49" charset="0"/>
              </a:rPr>
              <a:t>#!/bin/bash</a:t>
            </a:r>
          </a:p>
          <a:p>
            <a:r>
              <a:rPr lang="en-US" sz="1050" dirty="0">
                <a:latin typeface="Consolas" panose="020B0609020204030204" pitchFamily="49" charset="0"/>
              </a:rPr>
              <a:t>#SBATCH –p general</a:t>
            </a:r>
          </a:p>
          <a:p>
            <a:r>
              <a:rPr lang="en-US" sz="1050" dirty="0">
                <a:latin typeface="Consolas" panose="020B0609020204030204" pitchFamily="49" charset="0"/>
              </a:rPr>
              <a:t>#SBATCH –N 5 </a:t>
            </a:r>
          </a:p>
          <a:p>
            <a:r>
              <a:rPr lang="en-US" sz="1050" dirty="0">
                <a:latin typeface="Consolas" panose="020B0609020204030204" pitchFamily="49" charset="0"/>
              </a:rPr>
              <a:t>#SBATCH –o "out.txt"</a:t>
            </a:r>
          </a:p>
          <a:p>
            <a:r>
              <a:rPr lang="en-US" sz="1050" dirty="0">
                <a:latin typeface="Consolas" panose="020B0609020204030204" pitchFamily="49" charset="0"/>
              </a:rPr>
              <a:t>./&lt;directory&gt;/bash_example.sh</a:t>
            </a:r>
          </a:p>
        </p:txBody>
      </p:sp>
      <p:sp>
        <p:nvSpPr>
          <p:cNvPr id="9" name="Speech Bubble: Rectangle with Corners Rounded 8">
            <a:extLst>
              <a:ext uri="{FF2B5EF4-FFF2-40B4-BE49-F238E27FC236}">
                <a16:creationId xmlns:a16="http://schemas.microsoft.com/office/drawing/2014/main" id="{711CC157-4385-4242-9A99-342754D4A5A1}"/>
              </a:ext>
            </a:extLst>
          </p:cNvPr>
          <p:cNvSpPr/>
          <p:nvPr/>
        </p:nvSpPr>
        <p:spPr>
          <a:xfrm>
            <a:off x="5413821" y="2949391"/>
            <a:ext cx="2542180" cy="342900"/>
          </a:xfrm>
          <a:prstGeom prst="wedgeRoundRectCallout">
            <a:avLst>
              <a:gd name="adj1" fmla="val -57700"/>
              <a:gd name="adj2" fmla="val 9148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Output will be located in “out.txt”</a:t>
            </a:r>
          </a:p>
        </p:txBody>
      </p:sp>
    </p:spTree>
    <p:extLst>
      <p:ext uri="{BB962C8B-B14F-4D97-AF65-F5344CB8AC3E}">
        <p14:creationId xmlns:p14="http://schemas.microsoft.com/office/powerpoint/2010/main" val="2490842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lstStyle/>
          <a:p>
            <a:pPr lvl="0"/>
            <a:r>
              <a:rPr lang="en-US" dirty="0"/>
              <a:t>We also want to setup our environment to have access to the tools we will use (compilers, </a:t>
            </a:r>
            <a:r>
              <a:rPr lang="en-US" dirty="0" err="1"/>
              <a:t>etc</a:t>
            </a:r>
            <a:r>
              <a:rPr lang="en-US" dirty="0"/>
              <a:t>). </a:t>
            </a:r>
          </a:p>
          <a:p>
            <a:pPr lvl="0"/>
            <a:r>
              <a:rPr lang="en-US" dirty="0"/>
              <a:t>You can do this by loading the necessary modules (</a:t>
            </a:r>
            <a:r>
              <a:rPr lang="en-US" dirty="0" err="1"/>
              <a:t>cuda</a:t>
            </a:r>
            <a:r>
              <a:rPr lang="en-US" dirty="0"/>
              <a:t>). </a:t>
            </a:r>
          </a:p>
          <a:p>
            <a:pPr lvl="0"/>
            <a:r>
              <a:rPr lang="en-US" dirty="0"/>
              <a:t>You can add the following lines at the end of your ~/.</a:t>
            </a:r>
            <a:r>
              <a:rPr lang="en-US" dirty="0" err="1"/>
              <a:t>bashrc</a:t>
            </a:r>
            <a:r>
              <a:rPr lang="en-US" dirty="0"/>
              <a:t> file (in your home directory).</a:t>
            </a:r>
          </a:p>
          <a:p>
            <a:pPr lvl="1"/>
            <a:r>
              <a:rPr lang="en-US" dirty="0"/>
              <a:t>This is the file which will be loaded every time you connect to the discovery cluster.</a:t>
            </a:r>
          </a:p>
        </p:txBody>
      </p:sp>
    </p:spTree>
    <p:extLst>
      <p:ext uri="{BB962C8B-B14F-4D97-AF65-F5344CB8AC3E}">
        <p14:creationId xmlns:p14="http://schemas.microsoft.com/office/powerpoint/2010/main" val="2993765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lstStyle/>
          <a:p>
            <a:r>
              <a:rPr lang="en-US" dirty="0"/>
              <a:t>Open file using an editor</a:t>
            </a:r>
          </a:p>
          <a:p>
            <a:pPr lvl="1" latinLnBrk="1"/>
            <a:r>
              <a:rPr lang="en-US" dirty="0"/>
              <a:t>vim ~/.</a:t>
            </a:r>
            <a:r>
              <a:rPr lang="en-US" dirty="0" err="1"/>
              <a:t>bashrc</a:t>
            </a:r>
            <a:endParaRPr lang="en-US" sz="2100" dirty="0"/>
          </a:p>
          <a:p>
            <a:r>
              <a:rPr lang="en-US" dirty="0"/>
              <a:t>Go to the end of the file and copy these lines.</a:t>
            </a:r>
          </a:p>
          <a:p>
            <a:pPr lvl="1" latinLnBrk="1"/>
            <a:r>
              <a:rPr lang="en-US" dirty="0"/>
              <a:t>module load </a:t>
            </a:r>
            <a:r>
              <a:rPr lang="en-US" dirty="0" err="1"/>
              <a:t>cuda</a:t>
            </a:r>
            <a:r>
              <a:rPr lang="en-US" dirty="0"/>
              <a:t>/9.0</a:t>
            </a:r>
            <a:endParaRPr lang="en-US" sz="2100" dirty="0"/>
          </a:p>
          <a:p>
            <a:r>
              <a:rPr lang="en-US" dirty="0"/>
              <a:t>Reload the file.</a:t>
            </a:r>
          </a:p>
          <a:p>
            <a:pPr lvl="1" latinLnBrk="1"/>
            <a:r>
              <a:rPr lang="en-US" dirty="0"/>
              <a:t>source ~/.</a:t>
            </a:r>
            <a:r>
              <a:rPr lang="en-US" dirty="0" err="1"/>
              <a:t>bashrc</a:t>
            </a:r>
            <a:endParaRPr lang="en-US" sz="2100" dirty="0"/>
          </a:p>
        </p:txBody>
      </p:sp>
    </p:spTree>
    <p:extLst>
      <p:ext uri="{BB962C8B-B14F-4D97-AF65-F5344CB8AC3E}">
        <p14:creationId xmlns:p14="http://schemas.microsoft.com/office/powerpoint/2010/main" val="326766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a:prstGeom prst="rect">
            <a:avLst/>
          </a:prstGeom>
        </p:spPr>
        <p:txBody>
          <a:bodyPr spcFirstLastPara="1" wrap="square" lIns="68569" tIns="68569" rIns="68569" bIns="68569" anchor="b" anchorCtr="0">
            <a:noAutofit/>
          </a:bodyPr>
          <a:lstStyle/>
          <a:p>
            <a:r>
              <a:rPr lang="en-US" dirty="0"/>
              <a:t>Accessing the Discovery Cluster</a:t>
            </a:r>
            <a:endParaRPr lang="en" dirty="0"/>
          </a:p>
        </p:txBody>
      </p:sp>
      <p:sp>
        <p:nvSpPr>
          <p:cNvPr id="46" name="Shape 46"/>
          <p:cNvSpPr txBox="1">
            <a:spLocks noGrp="1"/>
          </p:cNvSpPr>
          <p:nvPr>
            <p:ph type="body" idx="1"/>
          </p:nvPr>
        </p:nvSpPr>
        <p:spPr>
          <a:prstGeom prst="rect">
            <a:avLst/>
          </a:prstGeom>
        </p:spPr>
        <p:txBody>
          <a:bodyPr spcFirstLastPara="1" wrap="square" lIns="68569" tIns="68569" rIns="68569" bIns="68569" anchor="t" anchorCtr="0">
            <a:noAutofit/>
          </a:bodyPr>
          <a:lstStyle/>
          <a:p>
            <a:pPr marL="342900" indent="-314325">
              <a:buClr>
                <a:schemeClr val="dk1"/>
              </a:buClr>
              <a:buSzPct val="100000"/>
              <a:buFont typeface="Arial"/>
              <a:buChar char="●"/>
            </a:pPr>
            <a:r>
              <a:rPr lang="en" dirty="0"/>
              <a:t>SSH</a:t>
            </a:r>
          </a:p>
          <a:p>
            <a:pPr marL="685800" lvl="1" indent="-285750">
              <a:buClr>
                <a:schemeClr val="dk1"/>
              </a:buClr>
              <a:buSzPct val="80000"/>
              <a:buFont typeface="Arial"/>
              <a:buChar char="○"/>
            </a:pPr>
            <a:r>
              <a:rPr lang="en" dirty="0"/>
              <a:t>“secure shell”: a network protocol for secure data communication</a:t>
            </a:r>
          </a:p>
          <a:p>
            <a:pPr marL="685800" lvl="1" indent="-285750">
              <a:buClr>
                <a:schemeClr val="dk1"/>
              </a:buClr>
              <a:buSzPct val="80000"/>
              <a:buFont typeface="Arial"/>
              <a:buChar char="○"/>
            </a:pPr>
            <a:r>
              <a:rPr lang="en" dirty="0"/>
              <a:t>Typically used to log into a remote machine and execute commands in command-line</a:t>
            </a:r>
          </a:p>
          <a:p>
            <a:pPr marL="342900" indent="-314325">
              <a:buClr>
                <a:schemeClr val="dk1"/>
              </a:buClr>
              <a:buSzPct val="100000"/>
              <a:buFont typeface="Arial"/>
              <a:buChar char="●"/>
            </a:pPr>
            <a:r>
              <a:rPr lang="en" dirty="0"/>
              <a:t>SSH tools</a:t>
            </a:r>
          </a:p>
          <a:p>
            <a:pPr marL="685800" lvl="1" indent="-285750">
              <a:buClr>
                <a:schemeClr val="dk1"/>
              </a:buClr>
              <a:buSzPct val="80000"/>
              <a:buFont typeface="Arial"/>
              <a:buChar char="○"/>
            </a:pPr>
            <a:r>
              <a:rPr lang="en" dirty="0"/>
              <a:t>In Windows: putty, </a:t>
            </a:r>
            <a:r>
              <a:rPr lang="en-US" dirty="0" err="1"/>
              <a:t>MobaXterm</a:t>
            </a:r>
            <a:r>
              <a:rPr lang="en-US" dirty="0"/>
              <a:t>, etc.</a:t>
            </a:r>
            <a:endParaRPr lang="en" dirty="0"/>
          </a:p>
          <a:p>
            <a:pPr marL="685800" lvl="1" indent="-285750">
              <a:buClr>
                <a:schemeClr val="dk1"/>
              </a:buClr>
              <a:buSzPct val="80000"/>
              <a:buFont typeface="Arial"/>
              <a:buChar char="○"/>
            </a:pPr>
            <a:r>
              <a:rPr lang="en" dirty="0"/>
              <a:t>In Linux/Mac: ssh is already installed, can be used directly from a terminal</a:t>
            </a:r>
          </a:p>
        </p:txBody>
      </p:sp>
    </p:spTree>
    <p:extLst>
      <p:ext uri="{BB962C8B-B14F-4D97-AF65-F5344CB8AC3E}">
        <p14:creationId xmlns:p14="http://schemas.microsoft.com/office/powerpoint/2010/main" val="2527191492"/>
      </p:ext>
    </p:extLst>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normAutofit/>
          </a:bodyPr>
          <a:lstStyle/>
          <a:p>
            <a:r>
              <a:rPr lang="en-US" dirty="0"/>
              <a:t>Now that we have loaded the necessary modules to compile </a:t>
            </a:r>
            <a:r>
              <a:rPr lang="en-US" dirty="0" err="1"/>
              <a:t>cuda</a:t>
            </a:r>
            <a:r>
              <a:rPr lang="en-US" dirty="0"/>
              <a:t> code (particularly necessary only when you start working with GPUs), we can request SLURM for resources.</a:t>
            </a:r>
          </a:p>
          <a:p>
            <a:r>
              <a:rPr lang="en-US" dirty="0"/>
              <a:t>submit test job</a:t>
            </a:r>
          </a:p>
          <a:p>
            <a:pPr marL="584200" lvl="1" indent="0">
              <a:buNone/>
            </a:pP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-p gpu --reservation=gpu-class --x11 --</a:t>
            </a:r>
            <a:r>
              <a:rPr lang="en-US" dirty="0" err="1">
                <a:latin typeface="Courier New" panose="02070309020205020404" pitchFamily="49" charset="0"/>
                <a:cs typeface="Courier New" panose="02070309020205020404" pitchFamily="49" charset="0"/>
              </a:rPr>
              <a:t>gres</a:t>
            </a:r>
            <a:r>
              <a:rPr lang="en-US" dirty="0">
                <a:latin typeface="Courier New" panose="02070309020205020404" pitchFamily="49" charset="0"/>
                <a:cs typeface="Courier New" panose="02070309020205020404" pitchFamily="49" charset="0"/>
              </a:rPr>
              <a:t>=gpu:1 </a:t>
            </a:r>
            <a:r>
              <a:rPr lang="en-US" dirty="0" err="1">
                <a:latin typeface="Courier New" panose="02070309020205020404" pitchFamily="49" charset="0"/>
                <a:cs typeface="Courier New" panose="02070309020205020404" pitchFamily="49" charset="0"/>
              </a:rPr>
              <a:t>nvidia-smi</a:t>
            </a:r>
            <a:endParaRPr lang="en-US" dirty="0">
              <a:latin typeface="Courier New" panose="02070309020205020404" pitchFamily="49" charset="0"/>
              <a:cs typeface="Courier New" panose="02070309020205020404" pitchFamily="49" charset="0"/>
            </a:endParaRPr>
          </a:p>
          <a:p>
            <a:pPr lvl="1"/>
            <a:r>
              <a:rPr lang="en-US" dirty="0" err="1"/>
              <a:t>Srun</a:t>
            </a:r>
            <a:r>
              <a:rPr lang="en-US" dirty="0"/>
              <a:t> takes as input all the flags, and executes the last item which is the </a:t>
            </a:r>
            <a:r>
              <a:rPr lang="en-US" dirty="0" err="1"/>
              <a:t>nvidia-smi</a:t>
            </a:r>
            <a:r>
              <a:rPr lang="en-US" dirty="0"/>
              <a:t> command. </a:t>
            </a:r>
          </a:p>
          <a:p>
            <a:pPr lvl="1"/>
            <a:r>
              <a:rPr lang="en-US" dirty="0"/>
              <a:t>This will return information about the </a:t>
            </a:r>
            <a:r>
              <a:rPr lang="en-US" dirty="0" err="1"/>
              <a:t>gpu</a:t>
            </a:r>
            <a:r>
              <a:rPr lang="en-US" dirty="0"/>
              <a:t> on the node which was allocated for your job</a:t>
            </a:r>
          </a:p>
          <a:p>
            <a:endParaRPr lang="en-US" sz="2100" dirty="0"/>
          </a:p>
        </p:txBody>
      </p:sp>
    </p:spTree>
    <p:extLst>
      <p:ext uri="{BB962C8B-B14F-4D97-AF65-F5344CB8AC3E}">
        <p14:creationId xmlns:p14="http://schemas.microsoft.com/office/powerpoint/2010/main" val="3177749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Discovery Cluster</a:t>
            </a:r>
            <a:endParaRPr lang="en-US" dirty="0"/>
          </a:p>
        </p:txBody>
      </p:sp>
      <p:sp>
        <p:nvSpPr>
          <p:cNvPr id="3" name="Content Placeholder 2"/>
          <p:cNvSpPr>
            <a:spLocks noGrp="1"/>
          </p:cNvSpPr>
          <p:nvPr>
            <p:ph type="body" idx="1"/>
          </p:nvPr>
        </p:nvSpPr>
        <p:spPr/>
        <p:txBody>
          <a:bodyPr/>
          <a:lstStyle/>
          <a:p>
            <a:pPr marL="127000" indent="0">
              <a:buNone/>
            </a:pP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--export=ALL --partition=gpu --exclusive --nodes 1 --mem=2Gb --time=00:20:00 --</a:t>
            </a:r>
            <a:r>
              <a:rPr lang="en-US" dirty="0" err="1">
                <a:latin typeface="Courier New" panose="02070309020205020404" pitchFamily="49" charset="0"/>
                <a:cs typeface="Courier New" panose="02070309020205020404" pitchFamily="49" charset="0"/>
              </a:rPr>
              <a:t>gres</a:t>
            </a:r>
            <a:r>
              <a:rPr lang="en-US" dirty="0">
                <a:latin typeface="Courier New" panose="02070309020205020404" pitchFamily="49" charset="0"/>
                <a:cs typeface="Courier New" panose="02070309020205020404" pitchFamily="49" charset="0"/>
              </a:rPr>
              <a:t>=gpu:1 /bin/bash</a:t>
            </a:r>
          </a:p>
          <a:p>
            <a:r>
              <a:rPr lang="en-US" dirty="0"/>
              <a:t>this will log you into an interactive shell on a node in the reservation (running bash as the shell).  </a:t>
            </a:r>
          </a:p>
          <a:p>
            <a:pPr lvl="1"/>
            <a:r>
              <a:rPr lang="en-US" dirty="0"/>
              <a:t>From there you can run any </a:t>
            </a:r>
            <a:r>
              <a:rPr lang="en-US" dirty="0" err="1"/>
              <a:t>linux</a:t>
            </a:r>
            <a:r>
              <a:rPr lang="en-US" dirty="0"/>
              <a:t> commands</a:t>
            </a:r>
          </a:p>
          <a:p>
            <a:pPr lvl="0"/>
            <a:r>
              <a:rPr lang="en-US" dirty="0"/>
              <a:t>You can run the </a:t>
            </a:r>
            <a:r>
              <a:rPr lang="en-US" dirty="0" err="1"/>
              <a:t>squeue</a:t>
            </a:r>
            <a:r>
              <a:rPr lang="en-US" dirty="0"/>
              <a:t> command to guarantee that you are using a compute resource. This will print the nodes allocated for the user:</a:t>
            </a:r>
          </a:p>
          <a:p>
            <a:pPr lvl="1"/>
            <a:r>
              <a:rPr lang="en-US" dirty="0" err="1"/>
              <a:t>squeue</a:t>
            </a:r>
            <a:r>
              <a:rPr lang="en-US" dirty="0"/>
              <a:t> -u `</a:t>
            </a:r>
            <a:r>
              <a:rPr lang="en-US" dirty="0" err="1"/>
              <a:t>whoami</a:t>
            </a:r>
            <a:r>
              <a:rPr lang="en-US" dirty="0"/>
              <a:t>` </a:t>
            </a:r>
          </a:p>
          <a:p>
            <a:pPr lvl="1"/>
            <a:r>
              <a:rPr lang="en-US" dirty="0"/>
              <a:t>JOBID  PARTITION    NAME     USER ST     TIME  NODES NODELIST(REASON)</a:t>
            </a:r>
          </a:p>
          <a:p>
            <a:pPr lvl="1"/>
            <a:r>
              <a:rPr lang="en-US" dirty="0"/>
              <a:t>678595      gpu     bash </a:t>
            </a:r>
            <a:r>
              <a:rPr lang="en-US" dirty="0" err="1"/>
              <a:t>gutierre</a:t>
            </a:r>
            <a:r>
              <a:rPr lang="en-US" dirty="0"/>
              <a:t>  R     0:48      1 c2133</a:t>
            </a:r>
          </a:p>
          <a:p>
            <a:endParaRPr lang="en-US" dirty="0"/>
          </a:p>
        </p:txBody>
      </p:sp>
    </p:spTree>
    <p:extLst>
      <p:ext uri="{BB962C8B-B14F-4D97-AF65-F5344CB8AC3E}">
        <p14:creationId xmlns:p14="http://schemas.microsoft.com/office/powerpoint/2010/main" val="3945115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Discovery Cluster</a:t>
            </a:r>
          </a:p>
        </p:txBody>
      </p:sp>
      <p:sp>
        <p:nvSpPr>
          <p:cNvPr id="3" name="Content Placeholder 2"/>
          <p:cNvSpPr>
            <a:spLocks noGrp="1"/>
          </p:cNvSpPr>
          <p:nvPr>
            <p:ph type="body" idx="1"/>
          </p:nvPr>
        </p:nvSpPr>
        <p:spPr/>
        <p:txBody>
          <a:bodyPr>
            <a:normAutofit/>
          </a:bodyPr>
          <a:lstStyle/>
          <a:p>
            <a:pPr lvl="0"/>
            <a:r>
              <a:rPr lang="en-US" sz="2000" dirty="0"/>
              <a:t>From now on, you can compile your work.</a:t>
            </a:r>
          </a:p>
          <a:p>
            <a:r>
              <a:rPr lang="en-US" sz="2000" b="1" dirty="0"/>
              <a:t>IMPORTANT:</a:t>
            </a:r>
            <a:r>
              <a:rPr lang="en-US" sz="2000" dirty="0"/>
              <a:t> When you are done with everything (Don’t run this right now as we will be using this compute node), type the following command to make the resources available to other users.</a:t>
            </a:r>
          </a:p>
          <a:p>
            <a:pPr lvl="1"/>
            <a:r>
              <a:rPr lang="en-US" sz="2000" dirty="0"/>
              <a:t>exit</a:t>
            </a:r>
          </a:p>
          <a:p>
            <a:endParaRPr lang="en-US" sz="2000" dirty="0"/>
          </a:p>
        </p:txBody>
      </p:sp>
    </p:spTree>
    <p:extLst>
      <p:ext uri="{BB962C8B-B14F-4D97-AF65-F5344CB8AC3E}">
        <p14:creationId xmlns:p14="http://schemas.microsoft.com/office/powerpoint/2010/main" val="3435148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Commands</a:t>
            </a:r>
          </a:p>
        </p:txBody>
      </p:sp>
      <p:sp>
        <p:nvSpPr>
          <p:cNvPr id="3" name="Content Placeholder 2"/>
          <p:cNvSpPr>
            <a:spLocks noGrp="1"/>
          </p:cNvSpPr>
          <p:nvPr>
            <p:ph type="body" idx="1"/>
          </p:nvPr>
        </p:nvSpPr>
        <p:spPr/>
        <p:txBody>
          <a:bodyPr>
            <a:normAutofit fontScale="85000" lnSpcReduction="20000"/>
          </a:bodyPr>
          <a:lstStyle/>
          <a:p>
            <a:r>
              <a:rPr lang="en-US" dirty="0"/>
              <a:t>Hands on experiment example</a:t>
            </a:r>
          </a:p>
          <a:p>
            <a:r>
              <a:rPr lang="en-US" dirty="0"/>
              <a:t>Copy /scratch/</a:t>
            </a:r>
            <a:r>
              <a:rPr lang="en-US" dirty="0" err="1"/>
              <a:t>gutierrez.jul</a:t>
            </a:r>
            <a:r>
              <a:rPr lang="en-US" dirty="0"/>
              <a:t>/GPUClassS19/HOL1/tutorial.tar.gz into your /scratch directory</a:t>
            </a:r>
          </a:p>
          <a:p>
            <a:pPr lvl="1"/>
            <a:r>
              <a:rPr lang="en-US" dirty="0" err="1"/>
              <a:t>mkdir</a:t>
            </a:r>
            <a:r>
              <a:rPr lang="en-US" dirty="0"/>
              <a:t> -p /scratch/$USER/HOL1</a:t>
            </a:r>
          </a:p>
          <a:p>
            <a:pPr lvl="1"/>
            <a:r>
              <a:rPr lang="en-US" dirty="0"/>
              <a:t>cp /scratch/</a:t>
            </a:r>
            <a:r>
              <a:rPr lang="en-US" dirty="0" err="1"/>
              <a:t>gutierrez.jul</a:t>
            </a:r>
            <a:r>
              <a:rPr lang="en-US" dirty="0"/>
              <a:t>/GPUClassS19/HOL1/tutorial.tar.gz /scratch/$USER/HOL1</a:t>
            </a:r>
          </a:p>
          <a:p>
            <a:r>
              <a:rPr lang="en-US" dirty="0"/>
              <a:t>Unzip file</a:t>
            </a:r>
          </a:p>
          <a:p>
            <a:pPr lvl="1"/>
            <a:r>
              <a:rPr lang="en-US" dirty="0"/>
              <a:t>cd /scratch/$USER/HOL1</a:t>
            </a:r>
          </a:p>
          <a:p>
            <a:pPr lvl="1"/>
            <a:r>
              <a:rPr lang="en-US" dirty="0"/>
              <a:t>tar -</a:t>
            </a:r>
            <a:r>
              <a:rPr lang="en-US" dirty="0" err="1"/>
              <a:t>zxvf</a:t>
            </a:r>
            <a:r>
              <a:rPr lang="en-US" dirty="0"/>
              <a:t> tutorial.tar.gz </a:t>
            </a:r>
          </a:p>
          <a:p>
            <a:pPr lvl="1"/>
            <a:r>
              <a:rPr lang="en-US" dirty="0"/>
              <a:t>cd tutorial</a:t>
            </a:r>
          </a:p>
          <a:p>
            <a:r>
              <a:rPr lang="en-US" dirty="0"/>
              <a:t>Inside this folder, there are lots of experiments results. </a:t>
            </a:r>
          </a:p>
          <a:p>
            <a:r>
              <a:rPr lang="en-US" dirty="0"/>
              <a:t>Look at the directory structure. </a:t>
            </a:r>
          </a:p>
          <a:p>
            <a:r>
              <a:rPr lang="en-US" dirty="0"/>
              <a:t>Read some of these log files.</a:t>
            </a:r>
          </a:p>
        </p:txBody>
      </p:sp>
    </p:spTree>
    <p:extLst>
      <p:ext uri="{BB962C8B-B14F-4D97-AF65-F5344CB8AC3E}">
        <p14:creationId xmlns:p14="http://schemas.microsoft.com/office/powerpoint/2010/main" val="1053272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Commands</a:t>
            </a:r>
          </a:p>
        </p:txBody>
      </p:sp>
      <p:sp>
        <p:nvSpPr>
          <p:cNvPr id="3" name="Content Placeholder 2"/>
          <p:cNvSpPr>
            <a:spLocks noGrp="1"/>
          </p:cNvSpPr>
          <p:nvPr>
            <p:ph type="body" idx="1"/>
          </p:nvPr>
        </p:nvSpPr>
        <p:spPr/>
        <p:txBody>
          <a:bodyPr>
            <a:normAutofit/>
          </a:bodyPr>
          <a:lstStyle/>
          <a:p>
            <a:pPr marL="342900" indent="-342900">
              <a:buFont typeface="+mj-lt"/>
              <a:buAutoNum type="arabicPeriod"/>
            </a:pPr>
            <a:r>
              <a:rPr lang="en-US" sz="2000" dirty="0"/>
              <a:t>Find a command using pipes that can find the GPU execution time for all experiments for “</a:t>
            </a:r>
            <a:r>
              <a:rPr lang="en-US" sz="2000" dirty="0" err="1"/>
              <a:t>cuda</a:t>
            </a:r>
            <a:r>
              <a:rPr lang="en-US" sz="2000" dirty="0"/>
              <a:t>-basic”, remove the expression “Total GPU Execution Time” to just display the actual time for each file, and store it in a file.</a:t>
            </a:r>
          </a:p>
          <a:p>
            <a:r>
              <a:rPr lang="en-US" sz="2000" dirty="0"/>
              <a:t>Example output of how each line should look:</a:t>
            </a:r>
          </a:p>
        </p:txBody>
      </p:sp>
      <p:sp>
        <p:nvSpPr>
          <p:cNvPr id="4" name="TextBox 3"/>
          <p:cNvSpPr txBox="1"/>
          <p:nvPr/>
        </p:nvSpPr>
        <p:spPr>
          <a:xfrm>
            <a:off x="2628900" y="3314701"/>
            <a:ext cx="3711272" cy="1384995"/>
          </a:xfrm>
          <a:prstGeom prst="rect">
            <a:avLst/>
          </a:prstGeom>
          <a:noFill/>
        </p:spPr>
        <p:txBody>
          <a:bodyPr wrap="none" rtlCol="0">
            <a:spAutoFit/>
          </a:bodyPr>
          <a:lstStyle/>
          <a:p>
            <a:r>
              <a:rPr lang="en-US" sz="1050" dirty="0"/>
              <a:t>results/</a:t>
            </a:r>
            <a:r>
              <a:rPr lang="en-US" sz="1050" dirty="0" err="1"/>
              <a:t>zorder-sobel</a:t>
            </a:r>
            <a:r>
              <a:rPr lang="en-US" sz="1050" dirty="0"/>
              <a:t>/tree/</a:t>
            </a:r>
            <a:r>
              <a:rPr lang="en-US" sz="1050" dirty="0" err="1"/>
              <a:t>cuda</a:t>
            </a:r>
            <a:r>
              <a:rPr lang="en-US" sz="1050" dirty="0"/>
              <a:t>-basic/8-10.log: 2.455584 </a:t>
            </a:r>
            <a:r>
              <a:rPr lang="en-US" sz="1050" dirty="0" err="1"/>
              <a:t>ms</a:t>
            </a:r>
            <a:endParaRPr lang="en-US" sz="1050" dirty="0"/>
          </a:p>
          <a:p>
            <a:r>
              <a:rPr lang="en-US" sz="1050" dirty="0"/>
              <a:t>results/</a:t>
            </a:r>
            <a:r>
              <a:rPr lang="en-US" sz="1050" dirty="0" err="1"/>
              <a:t>zorder-sobel</a:t>
            </a:r>
            <a:r>
              <a:rPr lang="en-US" sz="1050" dirty="0"/>
              <a:t>/tree/</a:t>
            </a:r>
            <a:r>
              <a:rPr lang="en-US" sz="1050" dirty="0" err="1"/>
              <a:t>cuda</a:t>
            </a:r>
            <a:r>
              <a:rPr lang="en-US" sz="1050" dirty="0"/>
              <a:t>-basic/8-1.log: 2.452544 </a:t>
            </a:r>
            <a:r>
              <a:rPr lang="en-US" sz="1050" dirty="0" err="1"/>
              <a:t>ms</a:t>
            </a:r>
            <a:endParaRPr lang="en-US" sz="1050" dirty="0"/>
          </a:p>
          <a:p>
            <a:r>
              <a:rPr lang="en-US" sz="1050" dirty="0"/>
              <a:t>results/</a:t>
            </a:r>
            <a:r>
              <a:rPr lang="en-US" sz="1050" dirty="0" err="1"/>
              <a:t>zorder-sobel</a:t>
            </a:r>
            <a:r>
              <a:rPr lang="en-US" sz="1050" dirty="0"/>
              <a:t>/tree/</a:t>
            </a:r>
            <a:r>
              <a:rPr lang="en-US" sz="1050" dirty="0" err="1"/>
              <a:t>cuda</a:t>
            </a:r>
            <a:r>
              <a:rPr lang="en-US" sz="1050" dirty="0"/>
              <a:t>-basic/8-2.log: 4.310976 </a:t>
            </a:r>
            <a:r>
              <a:rPr lang="en-US" sz="1050" dirty="0" err="1"/>
              <a:t>ms</a:t>
            </a:r>
            <a:endParaRPr lang="en-US" sz="1050" dirty="0"/>
          </a:p>
          <a:p>
            <a:r>
              <a:rPr lang="en-US" sz="1050" dirty="0"/>
              <a:t>results/</a:t>
            </a:r>
            <a:r>
              <a:rPr lang="en-US" sz="1050" dirty="0" err="1"/>
              <a:t>zorder-sobel</a:t>
            </a:r>
            <a:r>
              <a:rPr lang="en-US" sz="1050" dirty="0"/>
              <a:t>/tree/</a:t>
            </a:r>
            <a:r>
              <a:rPr lang="en-US" sz="1050" dirty="0" err="1"/>
              <a:t>cuda</a:t>
            </a:r>
            <a:r>
              <a:rPr lang="en-US" sz="1050" dirty="0"/>
              <a:t>-basic/8-3.log: 4.201568 </a:t>
            </a:r>
            <a:r>
              <a:rPr lang="en-US" sz="1050" dirty="0" err="1"/>
              <a:t>ms</a:t>
            </a:r>
            <a:endParaRPr lang="en-US" sz="1050" dirty="0"/>
          </a:p>
          <a:p>
            <a:r>
              <a:rPr lang="en-US" sz="1050" dirty="0"/>
              <a:t>results/</a:t>
            </a:r>
            <a:r>
              <a:rPr lang="en-US" sz="1050" dirty="0" err="1"/>
              <a:t>zorder-sobel</a:t>
            </a:r>
            <a:r>
              <a:rPr lang="en-US" sz="1050" dirty="0"/>
              <a:t>/tree/</a:t>
            </a:r>
            <a:r>
              <a:rPr lang="en-US" sz="1050" dirty="0" err="1"/>
              <a:t>cuda</a:t>
            </a:r>
            <a:r>
              <a:rPr lang="en-US" sz="1050" dirty="0"/>
              <a:t>-basic/8-4.log: 4.206208 </a:t>
            </a:r>
            <a:r>
              <a:rPr lang="en-US" sz="1050" dirty="0" err="1"/>
              <a:t>ms</a:t>
            </a:r>
            <a:endParaRPr lang="en-US" sz="1050" dirty="0"/>
          </a:p>
          <a:p>
            <a:r>
              <a:rPr lang="en-US" sz="1050" dirty="0"/>
              <a:t>results/</a:t>
            </a:r>
            <a:r>
              <a:rPr lang="en-US" sz="1050" dirty="0" err="1"/>
              <a:t>zorder-sobel</a:t>
            </a:r>
            <a:r>
              <a:rPr lang="en-US" sz="1050" dirty="0"/>
              <a:t>/tree/</a:t>
            </a:r>
            <a:r>
              <a:rPr lang="en-US" sz="1050" dirty="0" err="1"/>
              <a:t>cuda</a:t>
            </a:r>
            <a:r>
              <a:rPr lang="en-US" sz="1050" dirty="0"/>
              <a:t>-basic/8-5.log: 4.115840 </a:t>
            </a:r>
            <a:r>
              <a:rPr lang="en-US" sz="1050" dirty="0" err="1"/>
              <a:t>ms</a:t>
            </a:r>
            <a:endParaRPr lang="en-US" sz="1050" dirty="0"/>
          </a:p>
          <a:p>
            <a:r>
              <a:rPr lang="en-US" sz="1050" dirty="0"/>
              <a:t>results/</a:t>
            </a:r>
            <a:r>
              <a:rPr lang="en-US" sz="1050" dirty="0" err="1"/>
              <a:t>zorder-sobel</a:t>
            </a:r>
            <a:r>
              <a:rPr lang="en-US" sz="1050" dirty="0"/>
              <a:t>/tree/</a:t>
            </a:r>
            <a:r>
              <a:rPr lang="en-US" sz="1050" dirty="0" err="1"/>
              <a:t>cuda</a:t>
            </a:r>
            <a:r>
              <a:rPr lang="en-US" sz="1050" dirty="0"/>
              <a:t>-basic/8-6.log: 4.255488 </a:t>
            </a:r>
            <a:r>
              <a:rPr lang="en-US" sz="1050" dirty="0" err="1"/>
              <a:t>ms</a:t>
            </a:r>
            <a:endParaRPr lang="en-US" sz="1050" dirty="0"/>
          </a:p>
          <a:p>
            <a:r>
              <a:rPr lang="en-US" sz="1050" dirty="0"/>
              <a:t>results/</a:t>
            </a:r>
            <a:r>
              <a:rPr lang="en-US" sz="1050" dirty="0" err="1"/>
              <a:t>zorder-sobel</a:t>
            </a:r>
            <a:r>
              <a:rPr lang="en-US" sz="1050" dirty="0"/>
              <a:t>/tree/</a:t>
            </a:r>
            <a:r>
              <a:rPr lang="en-US" sz="1050" dirty="0" err="1"/>
              <a:t>cuda</a:t>
            </a:r>
            <a:r>
              <a:rPr lang="en-US" sz="1050" dirty="0"/>
              <a:t>-basic/8-7.log: 4.200832 </a:t>
            </a:r>
            <a:r>
              <a:rPr lang="en-US" sz="1050" dirty="0" err="1"/>
              <a:t>ms</a:t>
            </a:r>
            <a:endParaRPr lang="en-US" sz="1050" dirty="0"/>
          </a:p>
        </p:txBody>
      </p:sp>
    </p:spTree>
    <p:extLst>
      <p:ext uri="{BB962C8B-B14F-4D97-AF65-F5344CB8AC3E}">
        <p14:creationId xmlns:p14="http://schemas.microsoft.com/office/powerpoint/2010/main" val="1145271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Commands</a:t>
            </a:r>
          </a:p>
        </p:txBody>
      </p:sp>
      <p:sp>
        <p:nvSpPr>
          <p:cNvPr id="3" name="Content Placeholder 2"/>
          <p:cNvSpPr>
            <a:spLocks noGrp="1"/>
          </p:cNvSpPr>
          <p:nvPr>
            <p:ph type="body" idx="1"/>
          </p:nvPr>
        </p:nvSpPr>
        <p:spPr/>
        <p:txBody>
          <a:bodyPr>
            <a:normAutofit/>
          </a:bodyPr>
          <a:lstStyle/>
          <a:p>
            <a:pPr marL="342900" indent="-342900">
              <a:buFont typeface="+mj-lt"/>
              <a:buAutoNum type="arabicPeriod" startAt="2"/>
            </a:pPr>
            <a:r>
              <a:rPr lang="en-US" sz="2000" dirty="0"/>
              <a:t>What would you change if you only want to keep the time for the experiment and remove everything else?</a:t>
            </a:r>
          </a:p>
          <a:p>
            <a:pPr marL="342900" indent="-342900">
              <a:buFont typeface="+mj-lt"/>
              <a:buAutoNum type="arabicPeriod" startAt="2"/>
            </a:pPr>
            <a:r>
              <a:rPr lang="en-US" sz="2000" dirty="0"/>
              <a:t>Why could this be useful?</a:t>
            </a:r>
          </a:p>
          <a:p>
            <a:pPr marL="0" indent="0">
              <a:buNone/>
            </a:pPr>
            <a:endParaRPr lang="en-US" sz="2000" dirty="0"/>
          </a:p>
        </p:txBody>
      </p:sp>
    </p:spTree>
    <p:extLst>
      <p:ext uri="{BB962C8B-B14F-4D97-AF65-F5344CB8AC3E}">
        <p14:creationId xmlns:p14="http://schemas.microsoft.com/office/powerpoint/2010/main" val="4284978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Commands</a:t>
            </a:r>
          </a:p>
        </p:txBody>
      </p:sp>
      <p:sp>
        <p:nvSpPr>
          <p:cNvPr id="3" name="Content Placeholder 2"/>
          <p:cNvSpPr>
            <a:spLocks noGrp="1"/>
          </p:cNvSpPr>
          <p:nvPr>
            <p:ph type="body" idx="1"/>
          </p:nvPr>
        </p:nvSpPr>
        <p:spPr/>
        <p:txBody>
          <a:bodyPr>
            <a:normAutofit/>
          </a:bodyPr>
          <a:lstStyle/>
          <a:p>
            <a:pPr marL="0" indent="0">
              <a:buNone/>
            </a:pPr>
            <a:r>
              <a:rPr lang="en-US" sz="1800" dirty="0"/>
              <a:t>Answers (there are many ways of doing this)</a:t>
            </a:r>
          </a:p>
          <a:p>
            <a:pPr marL="342900" indent="-342900">
              <a:buFont typeface="+mj-lt"/>
              <a:buAutoNum type="arabicPeriod"/>
            </a:pPr>
            <a:r>
              <a:rPr lang="en-US" sz="1800" dirty="0"/>
              <a:t> </a:t>
            </a:r>
          </a:p>
          <a:p>
            <a:pPr marL="342900" indent="-342900">
              <a:buFont typeface="+mj-lt"/>
              <a:buAutoNum type="arabicPeriod"/>
            </a:pPr>
            <a:r>
              <a:rPr lang="en-US" sz="1800" dirty="0"/>
              <a:t> </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r>
              <a:rPr lang="en-US" sz="1800" dirty="0"/>
              <a:t>When you’re running multiple experiments, you can search for information and display it however you want in a very convenient manner</a:t>
            </a:r>
          </a:p>
        </p:txBody>
      </p:sp>
      <p:sp>
        <p:nvSpPr>
          <p:cNvPr id="4" name="Rectangle 3"/>
          <p:cNvSpPr/>
          <p:nvPr/>
        </p:nvSpPr>
        <p:spPr>
          <a:xfrm>
            <a:off x="490120" y="2350254"/>
            <a:ext cx="6981557" cy="461665"/>
          </a:xfrm>
          <a:prstGeom prst="rect">
            <a:avLst/>
          </a:prstGeom>
        </p:spPr>
        <p:txBody>
          <a:bodyPr wrap="square">
            <a:spAutoFit/>
          </a:bodyPr>
          <a:lstStyle/>
          <a:p>
            <a:r>
              <a:rPr lang="en-US" sz="1200" dirty="0">
                <a:latin typeface="Courier New" panose="02070309020205020404" pitchFamily="49" charset="0"/>
                <a:cs typeface="Courier New" panose="02070309020205020404" pitchFamily="49" charset="0"/>
              </a:rPr>
              <a:t>grep "GPU Execution Time" results/*/*/</a:t>
            </a:r>
            <a:r>
              <a:rPr lang="en-US" sz="1200" dirty="0" err="1">
                <a:latin typeface="Courier New" panose="02070309020205020404" pitchFamily="49" charset="0"/>
                <a:cs typeface="Courier New" panose="02070309020205020404" pitchFamily="49" charset="0"/>
              </a:rPr>
              <a:t>cuda</a:t>
            </a:r>
            <a:r>
              <a:rPr lang="en-US" sz="1200" dirty="0">
                <a:latin typeface="Courier New" panose="02070309020205020404" pitchFamily="49" charset="0"/>
                <a:cs typeface="Courier New" panose="02070309020205020404" pitchFamily="49" charset="0"/>
              </a:rPr>
              <a:t>-basic/*.log | sed "s/.*Total GPU Execution Time\: //" &gt; file2.log</a:t>
            </a:r>
          </a:p>
        </p:txBody>
      </p:sp>
      <p:sp>
        <p:nvSpPr>
          <p:cNvPr id="5" name="Rectangle 4"/>
          <p:cNvSpPr/>
          <p:nvPr/>
        </p:nvSpPr>
        <p:spPr>
          <a:xfrm>
            <a:off x="490120" y="2758060"/>
            <a:ext cx="6197450" cy="461665"/>
          </a:xfrm>
          <a:prstGeom prst="rect">
            <a:avLst/>
          </a:prstGeom>
        </p:spPr>
        <p:txBody>
          <a:bodyPr wrap="square">
            <a:spAutoFit/>
          </a:bodyPr>
          <a:lstStyle/>
          <a:p>
            <a:r>
              <a:rPr lang="en-US" sz="1200" dirty="0">
                <a:latin typeface="Courier New" panose="02070309020205020404" pitchFamily="49" charset="0"/>
                <a:cs typeface="Courier New" panose="02070309020205020404" pitchFamily="49" charset="0"/>
              </a:rPr>
              <a:t>grep "GPU Execution Time" results/*/*/</a:t>
            </a:r>
            <a:r>
              <a:rPr lang="en-US" sz="1200" dirty="0" err="1">
                <a:latin typeface="Courier New" panose="02070309020205020404" pitchFamily="49" charset="0"/>
                <a:cs typeface="Courier New" panose="02070309020205020404" pitchFamily="49" charset="0"/>
              </a:rPr>
              <a:t>cuda</a:t>
            </a:r>
            <a:r>
              <a:rPr lang="en-US" sz="1200" dirty="0">
                <a:latin typeface="Courier New" panose="02070309020205020404" pitchFamily="49" charset="0"/>
                <a:cs typeface="Courier New" panose="02070309020205020404" pitchFamily="49" charset="0"/>
              </a:rPr>
              <a:t>-basic/*.log | </a:t>
            </a:r>
            <a:r>
              <a:rPr lang="en-US" sz="1200" dirty="0" err="1">
                <a:latin typeface="Courier New" panose="02070309020205020404" pitchFamily="49" charset="0"/>
                <a:cs typeface="Courier New" panose="02070309020205020404" pitchFamily="49" charset="0"/>
              </a:rPr>
              <a:t>awk</a:t>
            </a:r>
            <a:r>
              <a:rPr lang="en-US" sz="1200" dirty="0">
                <a:latin typeface="Courier New" panose="02070309020205020404" pitchFamily="49" charset="0"/>
                <a:cs typeface="Courier New" panose="02070309020205020404" pitchFamily="49" charset="0"/>
              </a:rPr>
              <a:t> '{print $5 " " $6}' &gt; file3.log</a:t>
            </a:r>
          </a:p>
        </p:txBody>
      </p:sp>
      <p:sp>
        <p:nvSpPr>
          <p:cNvPr id="6" name="Rectangle 5">
            <a:extLst>
              <a:ext uri="{FF2B5EF4-FFF2-40B4-BE49-F238E27FC236}">
                <a16:creationId xmlns:a16="http://schemas.microsoft.com/office/drawing/2014/main" id="{45AFF595-8824-4765-A1F5-12E06FF6B6FB}"/>
              </a:ext>
            </a:extLst>
          </p:cNvPr>
          <p:cNvSpPr/>
          <p:nvPr/>
        </p:nvSpPr>
        <p:spPr>
          <a:xfrm>
            <a:off x="490120" y="1797485"/>
            <a:ext cx="7382198" cy="461665"/>
          </a:xfrm>
          <a:prstGeom prst="rect">
            <a:avLst/>
          </a:prstGeom>
        </p:spPr>
        <p:txBody>
          <a:bodyPr wrap="square">
            <a:spAutoFit/>
          </a:bodyPr>
          <a:lstStyle/>
          <a:p>
            <a:r>
              <a:rPr lang="en-US" sz="1200" dirty="0">
                <a:latin typeface="Courier New" panose="02070309020205020404" pitchFamily="49" charset="0"/>
                <a:cs typeface="Courier New" panose="02070309020205020404" pitchFamily="49" charset="0"/>
              </a:rPr>
              <a:t>grep "GPU Execution Time" results/*/*/</a:t>
            </a:r>
            <a:r>
              <a:rPr lang="en-US" sz="1200" dirty="0" err="1">
                <a:latin typeface="Courier New" panose="02070309020205020404" pitchFamily="49" charset="0"/>
                <a:cs typeface="Courier New" panose="02070309020205020404" pitchFamily="49" charset="0"/>
              </a:rPr>
              <a:t>cuda</a:t>
            </a:r>
            <a:r>
              <a:rPr lang="en-US" sz="1200" dirty="0">
                <a:latin typeface="Courier New" panose="02070309020205020404" pitchFamily="49" charset="0"/>
                <a:cs typeface="Courier New" panose="02070309020205020404" pitchFamily="49" charset="0"/>
              </a:rPr>
              <a:t>-basic/*.log | sed "s/Total GPU Execution Time\: //" &gt; file.log</a:t>
            </a:r>
          </a:p>
        </p:txBody>
      </p:sp>
    </p:spTree>
    <p:extLst>
      <p:ext uri="{BB962C8B-B14F-4D97-AF65-F5344CB8AC3E}">
        <p14:creationId xmlns:p14="http://schemas.microsoft.com/office/powerpoint/2010/main" val="353572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Scripting</a:t>
            </a:r>
          </a:p>
        </p:txBody>
      </p:sp>
      <p:sp>
        <p:nvSpPr>
          <p:cNvPr id="3" name="Content Placeholder 2"/>
          <p:cNvSpPr>
            <a:spLocks noGrp="1"/>
          </p:cNvSpPr>
          <p:nvPr>
            <p:ph type="body" idx="1"/>
          </p:nvPr>
        </p:nvSpPr>
        <p:spPr/>
        <p:txBody>
          <a:bodyPr>
            <a:normAutofit/>
          </a:bodyPr>
          <a:lstStyle/>
          <a:p>
            <a:r>
              <a:rPr lang="en-US" sz="2400" dirty="0"/>
              <a:t>Look at the examples available in the scripts folder.</a:t>
            </a:r>
          </a:p>
          <a:p>
            <a:r>
              <a:rPr lang="en-US" sz="2400" dirty="0"/>
              <a:t>What do they do?</a:t>
            </a:r>
          </a:p>
          <a:p>
            <a:r>
              <a:rPr lang="en-US" sz="2400" dirty="0"/>
              <a:t>You can use these scripts as baselines for future work when you have to recollect results for </a:t>
            </a:r>
            <a:r>
              <a:rPr lang="en-US" sz="2400"/>
              <a:t>multiple experiments.</a:t>
            </a:r>
            <a:endParaRPr lang="en-US" sz="2400" dirty="0"/>
          </a:p>
        </p:txBody>
      </p:sp>
    </p:spTree>
    <p:extLst>
      <p:ext uri="{BB962C8B-B14F-4D97-AF65-F5344CB8AC3E}">
        <p14:creationId xmlns:p14="http://schemas.microsoft.com/office/powerpoint/2010/main" val="1249487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questions?</a:t>
            </a:r>
          </a:p>
        </p:txBody>
      </p:sp>
      <p:sp>
        <p:nvSpPr>
          <p:cNvPr id="3" name="Content Placeholder 2"/>
          <p:cNvSpPr>
            <a:spLocks noGrp="1"/>
          </p:cNvSpPr>
          <p:nvPr>
            <p:ph type="body" idx="1"/>
          </p:nvPr>
        </p:nvSpPr>
        <p:spPr/>
        <p:txBody>
          <a:bodyPr>
            <a:normAutofit fontScale="92500" lnSpcReduction="10000"/>
          </a:bodyPr>
          <a:lstStyle/>
          <a:p>
            <a:r>
              <a:rPr lang="en-US" dirty="0"/>
              <a:t>How to use a command?</a:t>
            </a:r>
          </a:p>
          <a:p>
            <a:pPr lvl="1"/>
            <a:r>
              <a:rPr lang="en-US" dirty="0"/>
              <a:t>Use man &lt;command&gt;</a:t>
            </a:r>
          </a:p>
          <a:p>
            <a:pPr lvl="1"/>
            <a:r>
              <a:rPr lang="en-US" dirty="0"/>
              <a:t>You can ask Google!</a:t>
            </a:r>
          </a:p>
          <a:p>
            <a:r>
              <a:rPr lang="en-US" dirty="0"/>
              <a:t>You can use the scripts in the future for results recollection. Changes would definitely need to be made but they can serve as a baseline.</a:t>
            </a:r>
          </a:p>
          <a:p>
            <a:r>
              <a:rPr lang="en-US" dirty="0"/>
              <a:t>I added my .</a:t>
            </a:r>
            <a:r>
              <a:rPr lang="en-US" dirty="0" err="1"/>
              <a:t>bash_aliases</a:t>
            </a:r>
            <a:r>
              <a:rPr lang="en-US" dirty="0"/>
              <a:t> .</a:t>
            </a:r>
            <a:r>
              <a:rPr lang="en-US" dirty="0" err="1"/>
              <a:t>bashrc</a:t>
            </a:r>
            <a:r>
              <a:rPr lang="en-US" dirty="0"/>
              <a:t> and .</a:t>
            </a:r>
            <a:r>
              <a:rPr lang="en-US" dirty="0" err="1"/>
              <a:t>inputrc</a:t>
            </a:r>
            <a:r>
              <a:rPr lang="en-US" dirty="0"/>
              <a:t> in the tutorial file in case you want to copy them into your home directory.</a:t>
            </a:r>
          </a:p>
          <a:p>
            <a:r>
              <a:rPr lang="en-US" dirty="0"/>
              <a:t>Read this file, for real:</a:t>
            </a:r>
          </a:p>
          <a:p>
            <a:pPr lvl="1"/>
            <a:r>
              <a:rPr lang="en-US" dirty="0">
                <a:hlinkClick r:id="rId2"/>
              </a:rPr>
              <a:t>https://docs.google.com/presentation/d/1aKZzL3o5kf_RVm23YTuOLj1LI2DZFlzitA2g9w6axas/edit#slide=id.g412dc120e5_0_0</a:t>
            </a:r>
            <a:r>
              <a:rPr lang="en-US" dirty="0"/>
              <a:t> </a:t>
            </a:r>
            <a:endParaRPr lang="en-US" sz="9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249704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D850-14A2-4E91-97AF-5B9273B5E574}"/>
              </a:ext>
            </a:extLst>
          </p:cNvPr>
          <p:cNvSpPr>
            <a:spLocks noGrp="1"/>
          </p:cNvSpPr>
          <p:nvPr>
            <p:ph type="title"/>
          </p:nvPr>
        </p:nvSpPr>
        <p:spPr/>
        <p:txBody>
          <a:bodyPr>
            <a:normAutofit/>
          </a:bodyPr>
          <a:lstStyle/>
          <a:p>
            <a:r>
              <a:rPr lang="en-US" dirty="0"/>
              <a:t>Accessing the Discovery Cluster</a:t>
            </a:r>
          </a:p>
        </p:txBody>
      </p:sp>
      <p:sp>
        <p:nvSpPr>
          <p:cNvPr id="3" name="Text Placeholder 2">
            <a:extLst>
              <a:ext uri="{FF2B5EF4-FFF2-40B4-BE49-F238E27FC236}">
                <a16:creationId xmlns:a16="http://schemas.microsoft.com/office/drawing/2014/main" id="{05BE1A22-D0D2-45F6-934E-3F66B65743FB}"/>
              </a:ext>
            </a:extLst>
          </p:cNvPr>
          <p:cNvSpPr>
            <a:spLocks noGrp="1"/>
          </p:cNvSpPr>
          <p:nvPr>
            <p:ph type="body" idx="1"/>
          </p:nvPr>
        </p:nvSpPr>
        <p:spPr/>
        <p:txBody>
          <a:bodyPr>
            <a:normAutofit/>
          </a:bodyPr>
          <a:lstStyle/>
          <a:p>
            <a:pPr>
              <a:lnSpc>
                <a:spcPct val="110000"/>
              </a:lnSpc>
            </a:pPr>
            <a:r>
              <a:rPr lang="en-US" sz="1000" dirty="0"/>
              <a:t>We will need an SSH connection.</a:t>
            </a:r>
          </a:p>
          <a:p>
            <a:pPr>
              <a:lnSpc>
                <a:spcPct val="110000"/>
              </a:lnSpc>
            </a:pPr>
            <a:r>
              <a:rPr lang="en-US" sz="1000" dirty="0"/>
              <a:t>If MAC or Linux</a:t>
            </a:r>
          </a:p>
          <a:p>
            <a:pPr lvl="1">
              <a:lnSpc>
                <a:spcPct val="110000"/>
              </a:lnSpc>
            </a:pPr>
            <a:r>
              <a:rPr lang="en-US" sz="1000" dirty="0" err="1"/>
              <a:t>ssh</a:t>
            </a:r>
            <a:r>
              <a:rPr lang="en-US" sz="1000" dirty="0"/>
              <a:t> -X yourusername@login.discovery.neu.edu.  </a:t>
            </a:r>
          </a:p>
          <a:p>
            <a:pPr lvl="1">
              <a:lnSpc>
                <a:spcPct val="110000"/>
              </a:lnSpc>
            </a:pPr>
            <a:r>
              <a:rPr lang="en-US" sz="1000" dirty="0"/>
              <a:t>Replace your username with your </a:t>
            </a:r>
            <a:r>
              <a:rPr lang="en-US" sz="1000" dirty="0" err="1"/>
              <a:t>myneu</a:t>
            </a:r>
            <a:r>
              <a:rPr lang="en-US" sz="1000" dirty="0"/>
              <a:t> id.  </a:t>
            </a:r>
          </a:p>
          <a:p>
            <a:pPr lvl="1">
              <a:lnSpc>
                <a:spcPct val="110000"/>
              </a:lnSpc>
            </a:pPr>
            <a:r>
              <a:rPr lang="en-US" sz="1000" dirty="0"/>
              <a:t>If you're on a mac use </a:t>
            </a:r>
            <a:r>
              <a:rPr lang="en-US" sz="1000" dirty="0" err="1"/>
              <a:t>ssh</a:t>
            </a:r>
            <a:r>
              <a:rPr lang="en-US" sz="1000" dirty="0"/>
              <a:t> -Y (not </a:t>
            </a:r>
            <a:r>
              <a:rPr lang="en-US" sz="1000" dirty="0" err="1"/>
              <a:t>ssh</a:t>
            </a:r>
            <a:r>
              <a:rPr lang="en-US" sz="1000" dirty="0"/>
              <a:t> -X)</a:t>
            </a:r>
          </a:p>
          <a:p>
            <a:pPr>
              <a:lnSpc>
                <a:spcPct val="110000"/>
              </a:lnSpc>
            </a:pPr>
            <a:r>
              <a:rPr lang="en-US" sz="1000" dirty="0"/>
              <a:t>If windows</a:t>
            </a:r>
          </a:p>
          <a:p>
            <a:pPr lvl="1">
              <a:lnSpc>
                <a:spcPct val="110000"/>
              </a:lnSpc>
            </a:pPr>
            <a:r>
              <a:rPr lang="en-US" sz="1000" dirty="0"/>
              <a:t>Install PuTTY which allows you to create a connection through a terminal:</a:t>
            </a:r>
          </a:p>
          <a:p>
            <a:pPr lvl="2">
              <a:lnSpc>
                <a:spcPct val="110000"/>
              </a:lnSpc>
            </a:pPr>
            <a:r>
              <a:rPr lang="en-US" sz="1000" u="sng" dirty="0">
                <a:hlinkClick r:id="rId2"/>
              </a:rPr>
              <a:t>http://www.chiark.greenend.org.uk/~sgtatham/putty/latest.html</a:t>
            </a:r>
            <a:endParaRPr lang="en-US" sz="1000" dirty="0"/>
          </a:p>
          <a:p>
            <a:pPr lvl="1">
              <a:lnSpc>
                <a:spcPct val="110000"/>
              </a:lnSpc>
            </a:pPr>
            <a:r>
              <a:rPr lang="en-US" sz="1000" dirty="0"/>
              <a:t>Or you can also install </a:t>
            </a:r>
            <a:r>
              <a:rPr lang="en-US" sz="1000" dirty="0" err="1"/>
              <a:t>MobaXterm</a:t>
            </a:r>
            <a:r>
              <a:rPr lang="en-US" sz="1000" dirty="0"/>
              <a:t> (can do SSH and SFTP):</a:t>
            </a:r>
          </a:p>
          <a:p>
            <a:pPr lvl="2">
              <a:lnSpc>
                <a:spcPct val="110000"/>
              </a:lnSpc>
            </a:pPr>
            <a:r>
              <a:rPr lang="en-US" sz="1000" dirty="0"/>
              <a:t>I prefer this one as it has X forwarding by default amongst other useful features</a:t>
            </a:r>
          </a:p>
          <a:p>
            <a:pPr lvl="2">
              <a:lnSpc>
                <a:spcPct val="110000"/>
              </a:lnSpc>
            </a:pPr>
            <a:r>
              <a:rPr lang="en-US" sz="1000" u="sng" dirty="0">
                <a:hlinkClick r:id="rId3"/>
              </a:rPr>
              <a:t>https://mobaxterm.mobatek.net/download-home-edition.html</a:t>
            </a:r>
            <a:r>
              <a:rPr lang="en-US" sz="1000" dirty="0"/>
              <a:t> </a:t>
            </a:r>
          </a:p>
          <a:p>
            <a:pPr lvl="1">
              <a:lnSpc>
                <a:spcPct val="110000"/>
              </a:lnSpc>
            </a:pPr>
            <a:r>
              <a:rPr lang="en-US" sz="1000" dirty="0"/>
              <a:t>Install FileZilla Client software:</a:t>
            </a:r>
          </a:p>
          <a:p>
            <a:pPr lvl="2">
              <a:lnSpc>
                <a:spcPct val="110000"/>
              </a:lnSpc>
            </a:pPr>
            <a:r>
              <a:rPr lang="en-US" sz="1000" dirty="0"/>
              <a:t>FileZilla will allow you to copy files back and forth from the server. It’s easier if you plan on editing the codes on your machine and then copying them back to the server.</a:t>
            </a:r>
          </a:p>
          <a:p>
            <a:pPr lvl="2">
              <a:lnSpc>
                <a:spcPct val="110000"/>
              </a:lnSpc>
            </a:pPr>
            <a:r>
              <a:rPr lang="en-US" sz="1000" u="sng" dirty="0">
                <a:hlinkClick r:id="rId4"/>
              </a:rPr>
              <a:t>https://filezilla-project.org/download.php?type=client</a:t>
            </a:r>
            <a:r>
              <a:rPr lang="en-US" sz="1000" dirty="0"/>
              <a:t> </a:t>
            </a:r>
            <a:endParaRPr lang="en-US" sz="900" dirty="0"/>
          </a:p>
        </p:txBody>
      </p:sp>
    </p:spTree>
    <p:extLst>
      <p:ext uri="{BB962C8B-B14F-4D97-AF65-F5344CB8AC3E}">
        <p14:creationId xmlns:p14="http://schemas.microsoft.com/office/powerpoint/2010/main" val="30017965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75" y="-1"/>
            <a:ext cx="7956600" cy="1352327"/>
          </a:xfrm>
        </p:spPr>
        <p:txBody>
          <a:bodyPr/>
          <a:lstStyle/>
          <a:p>
            <a:r>
              <a:rPr lang="en-US" dirty="0"/>
              <a:t>Accessing the Discovery Cluster</a:t>
            </a:r>
            <a:br>
              <a:rPr lang="en" dirty="0"/>
            </a:br>
            <a:r>
              <a:rPr lang="en-US" dirty="0"/>
              <a:t>Transferring Files</a:t>
            </a:r>
          </a:p>
        </p:txBody>
      </p:sp>
      <p:sp>
        <p:nvSpPr>
          <p:cNvPr id="3" name="Content Placeholder 2"/>
          <p:cNvSpPr>
            <a:spLocks noGrp="1"/>
          </p:cNvSpPr>
          <p:nvPr>
            <p:ph type="body" idx="1"/>
          </p:nvPr>
        </p:nvSpPr>
        <p:spPr/>
        <p:txBody>
          <a:bodyPr>
            <a:normAutofit fontScale="77500" lnSpcReduction="20000"/>
          </a:bodyPr>
          <a:lstStyle/>
          <a:p>
            <a:r>
              <a:rPr lang="en-US" sz="2400" dirty="0">
                <a:solidFill>
                  <a:schemeClr val="tx1"/>
                </a:solidFill>
                <a:latin typeface="Raleway Light" panose="020B0604020202020204" charset="0"/>
                <a:ea typeface="+mn-ea"/>
                <a:cs typeface="+mn-cs"/>
              </a:rPr>
              <a:t>Two ways to transfer files</a:t>
            </a:r>
          </a:p>
          <a:p>
            <a:pPr lvl="1"/>
            <a:r>
              <a:rPr lang="en-US" sz="1575" dirty="0">
                <a:solidFill>
                  <a:schemeClr val="tx1"/>
                </a:solidFill>
                <a:latin typeface="Raleway Light" panose="020B0604020202020204" charset="0"/>
                <a:ea typeface="+mn-ea"/>
                <a:cs typeface="+mn-cs"/>
              </a:rPr>
              <a:t>SFTP</a:t>
            </a:r>
          </a:p>
          <a:p>
            <a:pPr lvl="2"/>
            <a:r>
              <a:rPr lang="en-US" dirty="0">
                <a:latin typeface="Raleway Light" panose="020B0604020202020204" charset="0"/>
              </a:rPr>
              <a:t>Secure file transfer protocol</a:t>
            </a:r>
          </a:p>
          <a:p>
            <a:pPr lvl="2"/>
            <a:r>
              <a:rPr lang="en-US" dirty="0">
                <a:latin typeface="Raleway Light" panose="020B0604020202020204" charset="0"/>
              </a:rPr>
              <a:t>Implementation has Windows GUI (available on COE Windows machines)</a:t>
            </a:r>
          </a:p>
          <a:p>
            <a:pPr lvl="2"/>
            <a:r>
              <a:rPr lang="en-US" dirty="0">
                <a:latin typeface="Raleway Light" panose="020B0604020202020204" charset="0"/>
              </a:rPr>
              <a:t>FileZilla or </a:t>
            </a:r>
            <a:r>
              <a:rPr lang="en-US" dirty="0" err="1">
                <a:latin typeface="Raleway Light" panose="020B0604020202020204" charset="0"/>
              </a:rPr>
              <a:t>MobaXterm</a:t>
            </a:r>
            <a:r>
              <a:rPr lang="en-US" dirty="0">
                <a:latin typeface="Raleway Light" panose="020B0604020202020204" charset="0"/>
              </a:rPr>
              <a:t> are other options for your personal computer</a:t>
            </a:r>
          </a:p>
          <a:p>
            <a:pPr lvl="1"/>
            <a:r>
              <a:rPr lang="en-US" dirty="0">
                <a:latin typeface="Raleway Light" panose="020B0604020202020204" charset="0"/>
              </a:rPr>
              <a:t>SCP</a:t>
            </a:r>
          </a:p>
          <a:p>
            <a:pPr lvl="2"/>
            <a:r>
              <a:rPr lang="en-US" dirty="0">
                <a:latin typeface="Raleway Light" panose="020B0604020202020204" charset="0"/>
              </a:rPr>
              <a:t>Command line transfer</a:t>
            </a:r>
          </a:p>
          <a:p>
            <a:pPr lvl="3"/>
            <a:r>
              <a:rPr lang="en-US" dirty="0">
                <a:latin typeface="Raleway Light" panose="020B0604020202020204" charset="0"/>
              </a:rPr>
              <a:t>Can move a file or folder (using -r) from local computer to your account on the discovery cluster.</a:t>
            </a:r>
          </a:p>
          <a:p>
            <a:pPr lvl="2"/>
            <a:r>
              <a:rPr lang="en-US" dirty="0">
                <a:latin typeface="Raleway Light" panose="020B0604020202020204" charset="0"/>
              </a:rPr>
              <a:t>Example</a:t>
            </a:r>
          </a:p>
          <a:p>
            <a:pPr lvl="3"/>
            <a:r>
              <a:rPr lang="en-US" dirty="0" err="1">
                <a:latin typeface="Raleway Light" panose="020B0604020202020204" charset="0"/>
              </a:rPr>
              <a:t>scp</a:t>
            </a:r>
            <a:r>
              <a:rPr lang="en-US" dirty="0">
                <a:latin typeface="Raleway Light" panose="020B0604020202020204" charset="0"/>
              </a:rPr>
              <a:t> localfile.txt user@gateway.coe.neu.edu:~/localfile.txt</a:t>
            </a:r>
          </a:p>
          <a:p>
            <a:pPr lvl="3"/>
            <a:r>
              <a:rPr lang="en-US" dirty="0" err="1">
                <a:latin typeface="Raleway Light" panose="020B0604020202020204" charset="0"/>
              </a:rPr>
              <a:t>scp</a:t>
            </a:r>
            <a:r>
              <a:rPr lang="en-US" dirty="0">
                <a:latin typeface="Raleway Light" panose="020B0604020202020204" charset="0"/>
              </a:rPr>
              <a:t> user@gateway.coe.neu.edu:~/localfile.txt localfile.txt</a:t>
            </a:r>
          </a:p>
          <a:p>
            <a:pPr lvl="2"/>
            <a:endParaRPr lang="en-US" sz="1950" dirty="0">
              <a:solidFill>
                <a:schemeClr val="tx1"/>
              </a:solidFill>
              <a:latin typeface="Raleway Light" panose="020B0604020202020204" charset="0"/>
              <a:ea typeface="+mn-ea"/>
              <a:cs typeface="+mn-cs"/>
            </a:endParaRPr>
          </a:p>
        </p:txBody>
      </p:sp>
    </p:spTree>
    <p:extLst>
      <p:ext uri="{BB962C8B-B14F-4D97-AF65-F5344CB8AC3E}">
        <p14:creationId xmlns:p14="http://schemas.microsoft.com/office/powerpoint/2010/main" val="3665611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605C59-3BC3-44C6-8984-99F344CF46B2}"/>
              </a:ext>
            </a:extLst>
          </p:cNvPr>
          <p:cNvSpPr>
            <a:spLocks noGrp="1"/>
          </p:cNvSpPr>
          <p:nvPr>
            <p:ph type="ctrTitle"/>
          </p:nvPr>
        </p:nvSpPr>
        <p:spPr/>
        <p:txBody>
          <a:bodyPr/>
          <a:lstStyle/>
          <a:p>
            <a:r>
              <a:rPr lang="en-US" dirty="0"/>
              <a:t>Examples</a:t>
            </a:r>
          </a:p>
        </p:txBody>
      </p:sp>
      <p:sp>
        <p:nvSpPr>
          <p:cNvPr id="2" name="Subtitle 1">
            <a:extLst>
              <a:ext uri="{FF2B5EF4-FFF2-40B4-BE49-F238E27FC236}">
                <a16:creationId xmlns:a16="http://schemas.microsoft.com/office/drawing/2014/main" id="{6E87E256-42EC-4BB4-BD5F-C5CF5F765B7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8060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 – Using </a:t>
            </a:r>
            <a:r>
              <a:rPr lang="en-US" dirty="0" err="1"/>
              <a:t>MobaXterm</a:t>
            </a:r>
            <a:endParaRPr lang="en-US" dirty="0"/>
          </a:p>
        </p:txBody>
      </p:sp>
      <p:sp>
        <p:nvSpPr>
          <p:cNvPr id="3" name="Content Placeholder 2"/>
          <p:cNvSpPr>
            <a:spLocks noGrp="1"/>
          </p:cNvSpPr>
          <p:nvPr>
            <p:ph type="body" idx="1"/>
          </p:nvPr>
        </p:nvSpPr>
        <p:spPr/>
        <p:txBody>
          <a:bodyPr>
            <a:normAutofit/>
          </a:bodyPr>
          <a:lstStyle/>
          <a:p>
            <a:pPr marL="342900" indent="-342900">
              <a:buFont typeface="+mj-lt"/>
              <a:buAutoNum type="arabicPeriod"/>
            </a:pPr>
            <a:r>
              <a:rPr lang="en-US" dirty="0"/>
              <a:t>Open </a:t>
            </a:r>
            <a:r>
              <a:rPr lang="en-US" dirty="0" err="1"/>
              <a:t>MobaXterm</a:t>
            </a:r>
            <a:r>
              <a:rPr lang="en-US" dirty="0"/>
              <a:t> and click on Session (Top left) -&gt; SSH </a:t>
            </a:r>
          </a:p>
          <a:p>
            <a:pPr marL="342900" indent="-342900">
              <a:buFont typeface="+mj-lt"/>
              <a:buAutoNum type="arabicPeriod"/>
            </a:pPr>
            <a:r>
              <a:rPr lang="en-US" dirty="0"/>
              <a:t>Remote Host: login.discovery.neu.edu</a:t>
            </a:r>
          </a:p>
          <a:p>
            <a:pPr marL="342900" indent="-342900">
              <a:buFont typeface="+mj-lt"/>
              <a:buAutoNum type="arabicPeriod"/>
            </a:pPr>
            <a:r>
              <a:rPr lang="en-US" dirty="0"/>
              <a:t>Click on Specify username</a:t>
            </a:r>
          </a:p>
          <a:p>
            <a:pPr marL="342900" indent="-342900">
              <a:buFont typeface="+mj-lt"/>
              <a:buAutoNum type="arabicPeriod"/>
            </a:pPr>
            <a:r>
              <a:rPr lang="en-US" dirty="0"/>
              <a:t>Write your username in the box</a:t>
            </a:r>
          </a:p>
          <a:p>
            <a:pPr marL="342900" indent="-342900">
              <a:buFont typeface="+mj-lt"/>
              <a:buAutoNum type="arabicPeriod"/>
            </a:pPr>
            <a:r>
              <a:rPr lang="en-US" dirty="0"/>
              <a:t>Click ok and accept any pop-up that might appear.</a:t>
            </a:r>
          </a:p>
        </p:txBody>
      </p:sp>
    </p:spTree>
    <p:extLst>
      <p:ext uri="{BB962C8B-B14F-4D97-AF65-F5344CB8AC3E}">
        <p14:creationId xmlns:p14="http://schemas.microsoft.com/office/powerpoint/2010/main" val="4102150811"/>
      </p:ext>
    </p:extLst>
  </p:cSld>
  <p:clrMapOvr>
    <a:masterClrMapping/>
  </p:clrMapOvr>
</p:sld>
</file>

<file path=ppt/theme/theme1.xml><?xml version="1.0" encoding="utf-8"?>
<a:theme xmlns:a="http://schemas.openxmlformats.org/drawingml/2006/main" name="Is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3034</Words>
  <Application>Microsoft Office PowerPoint</Application>
  <PresentationFormat>On-screen Show (16:9)</PresentationFormat>
  <Paragraphs>354</Paragraphs>
  <Slides>58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Consolas</vt:lpstr>
      <vt:lpstr>Raleway Light</vt:lpstr>
      <vt:lpstr>Arial</vt:lpstr>
      <vt:lpstr>Playfair Display</vt:lpstr>
      <vt:lpstr>Courier New</vt:lpstr>
      <vt:lpstr>Calibri</vt:lpstr>
      <vt:lpstr>Isabella template</vt:lpstr>
      <vt:lpstr>GPU Programming (in CUDA)</vt:lpstr>
      <vt:lpstr>Outline</vt:lpstr>
      <vt:lpstr>Goal</vt:lpstr>
      <vt:lpstr>Hardware Resources</vt:lpstr>
      <vt:lpstr>Accessing the Discovery Cluster</vt:lpstr>
      <vt:lpstr>Accessing the Discovery Cluster</vt:lpstr>
      <vt:lpstr>Accessing the Discovery Cluster Transferring Files</vt:lpstr>
      <vt:lpstr>Examples</vt:lpstr>
      <vt:lpstr>SSH – Using MobaXterm</vt:lpstr>
      <vt:lpstr>SSH – Using MobaXterm</vt:lpstr>
      <vt:lpstr>SFTP – Using MobaXterm</vt:lpstr>
      <vt:lpstr>SFTP – Using MobaXterm</vt:lpstr>
      <vt:lpstr>SFTP – Using MobaXterm</vt:lpstr>
      <vt:lpstr>SFTP – Using FileZilla</vt:lpstr>
      <vt:lpstr>SFTP – Using FileZilla</vt:lpstr>
      <vt:lpstr>SSH – Using Linux Terminal</vt:lpstr>
      <vt:lpstr>The Shell</vt:lpstr>
      <vt:lpstr>General Commands</vt:lpstr>
      <vt:lpstr>General Commands</vt:lpstr>
      <vt:lpstr>Navigation Commands</vt:lpstr>
      <vt:lpstr>Navigation Commands</vt:lpstr>
      <vt:lpstr>File and Directory Commands</vt:lpstr>
      <vt:lpstr>File and Directory Commands</vt:lpstr>
      <vt:lpstr>Files and Directories</vt:lpstr>
      <vt:lpstr>Files and Directories</vt:lpstr>
      <vt:lpstr>Files and Directories</vt:lpstr>
      <vt:lpstr>Files and Directories</vt:lpstr>
      <vt:lpstr>Files and Directories</vt:lpstr>
      <vt:lpstr>Files and Directories</vt:lpstr>
      <vt:lpstr>gcc Compilation</vt:lpstr>
      <vt:lpstr>Text Editors</vt:lpstr>
      <vt:lpstr>Vi</vt:lpstr>
      <vt:lpstr>Vi Commands</vt:lpstr>
      <vt:lpstr>Vi Insert Mode</vt:lpstr>
      <vt:lpstr>Vi User Interface</vt:lpstr>
      <vt:lpstr>Advanced Commands</vt:lpstr>
      <vt:lpstr>Using the Discovery Cluster</vt:lpstr>
      <vt:lpstr>Using the Discovery Cluster</vt:lpstr>
      <vt:lpstr>Using the Discovery Cluster</vt:lpstr>
      <vt:lpstr>Using the Discovery Cluster</vt:lpstr>
      <vt:lpstr>Using the Discovery Cluster</vt:lpstr>
      <vt:lpstr>Using the Discovery Cluster</vt:lpstr>
      <vt:lpstr>Using the Discovery Cluster</vt:lpstr>
      <vt:lpstr>SBATCH</vt:lpstr>
      <vt:lpstr>SRUN</vt:lpstr>
      <vt:lpstr>Try It Out: sbatch and srun</vt:lpstr>
      <vt:lpstr>Try It Out: sbatch and srun</vt:lpstr>
      <vt:lpstr>Using the Discovery Cluster</vt:lpstr>
      <vt:lpstr>Using the Discovery Cluster</vt:lpstr>
      <vt:lpstr>Using the Discovery Cluster</vt:lpstr>
      <vt:lpstr>Using the Discovery Cluster</vt:lpstr>
      <vt:lpstr>Using the Discovery Cluster</vt:lpstr>
      <vt:lpstr>Advanced Commands</vt:lpstr>
      <vt:lpstr>Advanced Commands</vt:lpstr>
      <vt:lpstr>Advanced Commands</vt:lpstr>
      <vt:lpstr>Advanced Commands</vt:lpstr>
      <vt:lpstr>Simple Scripting</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Programming (in CUDA)</dc:title>
  <cp:lastModifiedBy>Julian Gutierrez</cp:lastModifiedBy>
  <cp:revision>36</cp:revision>
  <dcterms:modified xsi:type="dcterms:W3CDTF">2019-01-23T17:58:53Z</dcterms:modified>
</cp:coreProperties>
</file>